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3" r:id="rId3"/>
    <p:sldId id="257" r:id="rId4"/>
    <p:sldId id="258" r:id="rId5"/>
    <p:sldId id="259" r:id="rId6"/>
    <p:sldId id="260" r:id="rId7"/>
    <p:sldId id="261" r:id="rId8"/>
    <p:sldId id="262" r:id="rId9"/>
  </p:sldIdLst>
  <p:sldSz cx="18288000" cy="10287000"/>
  <p:notesSz cx="6858000" cy="9144000"/>
  <p:embeddedFontLst>
    <p:embeddedFont>
      <p:font typeface="Anton" pitchFamily="2" charset="0"/>
      <p:regular r:id="rId10"/>
    </p:embeddedFont>
    <p:embeddedFont>
      <p:font typeface="Anton Italics" pitchFamily="2" charset="0"/>
      <p:regular r:id="rId11"/>
    </p:embeddedFont>
    <p:embeddedFont>
      <p:font typeface="Canva Sans Bold" panose="020B0803030501040103" pitchFamily="34" charset="0"/>
      <p:regular r:id="rId12"/>
    </p:embeddedFont>
    <p:embeddedFont>
      <p:font typeface="Open Sauce Bold" pitchFamily="2" charset="0"/>
      <p:regular r:id="rId13"/>
    </p:embeddedFont>
    <p:embeddedFont>
      <p:font typeface="Poppins" panose="020B0502040504020204" pitchFamily="34" charset="0"/>
      <p:regular r:id="rId14"/>
    </p:embeddedFont>
    <p:embeddedFont>
      <p:font typeface="Poppins Bold"/>
      <p:regular r:id="rId15"/>
    </p:embeddedFont>
    <p:embeddedFont>
      <p:font typeface="Poppins Medium" pitchFamily="2"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4.fntdata" /><Relationship Id="rId18" Type="http://schemas.openxmlformats.org/officeDocument/2006/relationships/viewProps" Target="view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font" Target="fonts/font3.fntdata" /><Relationship Id="rId17"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font" Target="fonts/font7.fntdata" /><Relationship Id="rId20"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font" Target="fonts/font2.fntdata" /><Relationship Id="rId5" Type="http://schemas.openxmlformats.org/officeDocument/2006/relationships/slide" Target="slides/slide4.xml" /><Relationship Id="rId15" Type="http://schemas.openxmlformats.org/officeDocument/2006/relationships/font" Target="fonts/font6.fntdata" /><Relationship Id="rId10" Type="http://schemas.openxmlformats.org/officeDocument/2006/relationships/font" Target="fonts/font1.fntdata" /><Relationship Id="rId19"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5.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8" Type="http://schemas.openxmlformats.org/officeDocument/2006/relationships/image" Target="../media/image18.svg" /><Relationship Id="rId13" Type="http://schemas.openxmlformats.org/officeDocument/2006/relationships/image" Target="../media/image23.png" /><Relationship Id="rId18" Type="http://schemas.openxmlformats.org/officeDocument/2006/relationships/image" Target="../media/image26.svg" /><Relationship Id="rId3" Type="http://schemas.openxmlformats.org/officeDocument/2006/relationships/image" Target="../media/image2.svg" /><Relationship Id="rId7" Type="http://schemas.openxmlformats.org/officeDocument/2006/relationships/image" Target="../media/image17.png" /><Relationship Id="rId12" Type="http://schemas.openxmlformats.org/officeDocument/2006/relationships/image" Target="../media/image22.svg" /><Relationship Id="rId17" Type="http://schemas.openxmlformats.org/officeDocument/2006/relationships/image" Target="../media/image25.png" /><Relationship Id="rId2" Type="http://schemas.openxmlformats.org/officeDocument/2006/relationships/image" Target="../media/image1.png" /><Relationship Id="rId16" Type="http://schemas.openxmlformats.org/officeDocument/2006/relationships/image" Target="../media/image6.svg" /><Relationship Id="rId20" Type="http://schemas.openxmlformats.org/officeDocument/2006/relationships/image" Target="../media/image14.svg" /><Relationship Id="rId1" Type="http://schemas.openxmlformats.org/officeDocument/2006/relationships/slideLayout" Target="../slideLayouts/slideLayout7.xml" /><Relationship Id="rId6" Type="http://schemas.openxmlformats.org/officeDocument/2006/relationships/hyperlink" Target="https://en.m.wikipedia.org/wiki/Stock_fund" TargetMode="External" /><Relationship Id="rId11" Type="http://schemas.openxmlformats.org/officeDocument/2006/relationships/image" Target="../media/image21.png" /><Relationship Id="rId5" Type="http://schemas.openxmlformats.org/officeDocument/2006/relationships/hyperlink" Target="https://en.m.wikipedia.org/wiki/Bond_fund" TargetMode="External" /><Relationship Id="rId15" Type="http://schemas.openxmlformats.org/officeDocument/2006/relationships/image" Target="../media/image5.png" /><Relationship Id="rId10" Type="http://schemas.openxmlformats.org/officeDocument/2006/relationships/image" Target="../media/image20.svg" /><Relationship Id="rId19" Type="http://schemas.openxmlformats.org/officeDocument/2006/relationships/image" Target="../media/image13.png" /><Relationship Id="rId4" Type="http://schemas.openxmlformats.org/officeDocument/2006/relationships/hyperlink" Target="https://en.m.wikipedia.org/wiki/Money_market_fund" TargetMode="External" /><Relationship Id="rId9" Type="http://schemas.openxmlformats.org/officeDocument/2006/relationships/image" Target="../media/image19.png" /><Relationship Id="rId14" Type="http://schemas.openxmlformats.org/officeDocument/2006/relationships/image" Target="../media/image24.svg" /></Relationships>
</file>

<file path=ppt/slides/_rels/slide4.xml.rels><?xml version="1.0" encoding="UTF-8" standalone="yes"?>
<Relationships xmlns="http://schemas.openxmlformats.org/package/2006/relationships"><Relationship Id="rId8" Type="http://schemas.openxmlformats.org/officeDocument/2006/relationships/image" Target="../media/image31.png" /><Relationship Id="rId13" Type="http://schemas.openxmlformats.org/officeDocument/2006/relationships/image" Target="../media/image10.svg" /><Relationship Id="rId3" Type="http://schemas.openxmlformats.org/officeDocument/2006/relationships/image" Target="../media/image2.svg" /><Relationship Id="rId7" Type="http://schemas.openxmlformats.org/officeDocument/2006/relationships/image" Target="../media/image30.svg" /><Relationship Id="rId12" Type="http://schemas.openxmlformats.org/officeDocument/2006/relationships/image" Target="../media/image9.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29.png" /><Relationship Id="rId11" Type="http://schemas.openxmlformats.org/officeDocument/2006/relationships/image" Target="../media/image22.svg" /><Relationship Id="rId5" Type="http://schemas.openxmlformats.org/officeDocument/2006/relationships/image" Target="../media/image28.svg" /><Relationship Id="rId15" Type="http://schemas.openxmlformats.org/officeDocument/2006/relationships/image" Target="../media/image14.svg" /><Relationship Id="rId10" Type="http://schemas.openxmlformats.org/officeDocument/2006/relationships/image" Target="../media/image21.png" /><Relationship Id="rId4" Type="http://schemas.openxmlformats.org/officeDocument/2006/relationships/image" Target="../media/image27.png" /><Relationship Id="rId9" Type="http://schemas.openxmlformats.org/officeDocument/2006/relationships/image" Target="../media/image32.svg" /><Relationship Id="rId14" Type="http://schemas.openxmlformats.org/officeDocument/2006/relationships/image" Target="../media/image13.png" /></Relationships>
</file>

<file path=ppt/slides/_rels/slide5.xml.rels><?xml version="1.0" encoding="UTF-8" standalone="yes"?>
<Relationships xmlns="http://schemas.openxmlformats.org/package/2006/relationships"><Relationship Id="rId8" Type="http://schemas.openxmlformats.org/officeDocument/2006/relationships/image" Target="../media/image5.png" /><Relationship Id="rId13" Type="http://schemas.openxmlformats.org/officeDocument/2006/relationships/image" Target="../media/image14.svg" /><Relationship Id="rId3" Type="http://schemas.openxmlformats.org/officeDocument/2006/relationships/image" Target="../media/image2.svg" /><Relationship Id="rId7" Type="http://schemas.openxmlformats.org/officeDocument/2006/relationships/image" Target="../media/image18.svg" /><Relationship Id="rId12" Type="http://schemas.openxmlformats.org/officeDocument/2006/relationships/image" Target="../media/image13.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17.png" /><Relationship Id="rId11" Type="http://schemas.openxmlformats.org/officeDocument/2006/relationships/image" Target="../media/image24.svg" /><Relationship Id="rId5" Type="http://schemas.openxmlformats.org/officeDocument/2006/relationships/image" Target="../media/image12.svg" /><Relationship Id="rId15" Type="http://schemas.openxmlformats.org/officeDocument/2006/relationships/image" Target="../media/image10.svg" /><Relationship Id="rId10" Type="http://schemas.openxmlformats.org/officeDocument/2006/relationships/image" Target="../media/image23.png" /><Relationship Id="rId4" Type="http://schemas.openxmlformats.org/officeDocument/2006/relationships/image" Target="../media/image11.png" /><Relationship Id="rId9" Type="http://schemas.openxmlformats.org/officeDocument/2006/relationships/image" Target="../media/image6.svg" /><Relationship Id="rId14" Type="http://schemas.openxmlformats.org/officeDocument/2006/relationships/image" Target="../media/image9.png" /></Relationships>
</file>

<file path=ppt/slides/_rels/slide6.xml.rels><?xml version="1.0" encoding="UTF-8" standalone="yes"?>
<Relationships xmlns="http://schemas.openxmlformats.org/package/2006/relationships"><Relationship Id="rId8" Type="http://schemas.openxmlformats.org/officeDocument/2006/relationships/image" Target="../media/image19.png" /><Relationship Id="rId13" Type="http://schemas.openxmlformats.org/officeDocument/2006/relationships/image" Target="../media/image24.svg" /><Relationship Id="rId18" Type="http://schemas.openxmlformats.org/officeDocument/2006/relationships/image" Target="../media/image35.png" /><Relationship Id="rId3" Type="http://schemas.openxmlformats.org/officeDocument/2006/relationships/image" Target="../media/image2.svg" /><Relationship Id="rId7" Type="http://schemas.openxmlformats.org/officeDocument/2006/relationships/image" Target="../media/image10.svg" /><Relationship Id="rId12" Type="http://schemas.openxmlformats.org/officeDocument/2006/relationships/image" Target="../media/image23.png" /><Relationship Id="rId17" Type="http://schemas.openxmlformats.org/officeDocument/2006/relationships/image" Target="../media/image14.svg" /><Relationship Id="rId2" Type="http://schemas.openxmlformats.org/officeDocument/2006/relationships/image" Target="../media/image1.png" /><Relationship Id="rId16" Type="http://schemas.openxmlformats.org/officeDocument/2006/relationships/image" Target="../media/image13.png" /><Relationship Id="rId1" Type="http://schemas.openxmlformats.org/officeDocument/2006/relationships/slideLayout" Target="../slideLayouts/slideLayout7.xml" /><Relationship Id="rId6" Type="http://schemas.openxmlformats.org/officeDocument/2006/relationships/image" Target="../media/image9.png" /><Relationship Id="rId11" Type="http://schemas.openxmlformats.org/officeDocument/2006/relationships/image" Target="../media/image18.svg" /><Relationship Id="rId5" Type="http://schemas.openxmlformats.org/officeDocument/2006/relationships/image" Target="../media/image34.svg" /><Relationship Id="rId15" Type="http://schemas.openxmlformats.org/officeDocument/2006/relationships/image" Target="../media/image6.svg" /><Relationship Id="rId10" Type="http://schemas.openxmlformats.org/officeDocument/2006/relationships/image" Target="../media/image17.png" /><Relationship Id="rId19" Type="http://schemas.openxmlformats.org/officeDocument/2006/relationships/image" Target="../media/image36.svg" /><Relationship Id="rId4" Type="http://schemas.openxmlformats.org/officeDocument/2006/relationships/image" Target="../media/image33.png" /><Relationship Id="rId9" Type="http://schemas.openxmlformats.org/officeDocument/2006/relationships/image" Target="../media/image20.svg" /><Relationship Id="rId14" Type="http://schemas.openxmlformats.org/officeDocument/2006/relationships/image" Target="../media/image5.png" /></Relationships>
</file>

<file path=ppt/slides/_rels/slide7.xml.rels><?xml version="1.0" encoding="UTF-8" standalone="yes"?>
<Relationships xmlns="http://schemas.openxmlformats.org/package/2006/relationships"><Relationship Id="rId8" Type="http://schemas.openxmlformats.org/officeDocument/2006/relationships/image" Target="../media/image43.svg" /><Relationship Id="rId3" Type="http://schemas.openxmlformats.org/officeDocument/2006/relationships/image" Target="../media/image38.png" /><Relationship Id="rId7" Type="http://schemas.openxmlformats.org/officeDocument/2006/relationships/image" Target="../media/image42.png" /><Relationship Id="rId2" Type="http://schemas.openxmlformats.org/officeDocument/2006/relationships/image" Target="../media/image37.png" /><Relationship Id="rId1" Type="http://schemas.openxmlformats.org/officeDocument/2006/relationships/slideLayout" Target="../slideLayouts/slideLayout7.xml" /><Relationship Id="rId6" Type="http://schemas.openxmlformats.org/officeDocument/2006/relationships/image" Target="../media/image41.svg" /><Relationship Id="rId5" Type="http://schemas.openxmlformats.org/officeDocument/2006/relationships/image" Target="../media/image40.png" /><Relationship Id="rId4" Type="http://schemas.openxmlformats.org/officeDocument/2006/relationships/image" Target="../media/image39.svg" /><Relationship Id="rId9" Type="http://schemas.openxmlformats.org/officeDocument/2006/relationships/image" Target="../media/image44.svg" /></Relationships>
</file>

<file path=ppt/slides/_rels/slide8.xml.rels><?xml version="1.0" encoding="UTF-8" standalone="yes"?>
<Relationships xmlns="http://schemas.openxmlformats.org/package/2006/relationships"><Relationship Id="rId8" Type="http://schemas.openxmlformats.org/officeDocument/2006/relationships/image" Target="../media/image47.png" /><Relationship Id="rId13" Type="http://schemas.openxmlformats.org/officeDocument/2006/relationships/image" Target="../media/image26.svg" /><Relationship Id="rId3" Type="http://schemas.openxmlformats.org/officeDocument/2006/relationships/image" Target="../media/image2.svg" /><Relationship Id="rId7" Type="http://schemas.openxmlformats.org/officeDocument/2006/relationships/image" Target="../media/image46.svg" /><Relationship Id="rId12" Type="http://schemas.openxmlformats.org/officeDocument/2006/relationships/image" Target="../media/image25.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45.png" /><Relationship Id="rId11" Type="http://schemas.openxmlformats.org/officeDocument/2006/relationships/image" Target="../media/image24.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23.png" /><Relationship Id="rId4" Type="http://schemas.openxmlformats.org/officeDocument/2006/relationships/image" Target="../media/image3.png" /><Relationship Id="rId9" Type="http://schemas.openxmlformats.org/officeDocument/2006/relationships/image" Target="../media/image48.svg" /><Relationship Id="rId14" Type="http://schemas.openxmlformats.org/officeDocument/2006/relationships/image" Target="../media/image13.pn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D8351"/>
        </a:solidFill>
        <a:effectLst/>
      </p:bgPr>
    </p:bg>
    <p:spTree>
      <p:nvGrpSpPr>
        <p:cNvPr id="1" name=""/>
        <p:cNvGrpSpPr/>
        <p:nvPr/>
      </p:nvGrpSpPr>
      <p:grpSpPr>
        <a:xfrm>
          <a:off x="0" y="0"/>
          <a:ext cx="0" cy="0"/>
          <a:chOff x="0" y="0"/>
          <a:chExt cx="0" cy="0"/>
        </a:xfrm>
      </p:grpSpPr>
      <p:grpSp>
        <p:nvGrpSpPr>
          <p:cNvPr id="2" name="Group 2"/>
          <p:cNvGrpSpPr/>
          <p:nvPr/>
        </p:nvGrpSpPr>
        <p:grpSpPr>
          <a:xfrm>
            <a:off x="-1612675" y="-477100"/>
            <a:ext cx="21513350" cy="10764100"/>
            <a:chOff x="0" y="0"/>
            <a:chExt cx="28684467" cy="14352134"/>
          </a:xfrm>
        </p:grpSpPr>
        <p:sp>
          <p:nvSpPr>
            <p:cNvPr id="3" name="Freeform 3"/>
            <p:cNvSpPr/>
            <p:nvPr/>
          </p:nvSpPr>
          <p:spPr>
            <a:xfrm>
              <a:off x="0" y="0"/>
              <a:ext cx="14352134" cy="14352134"/>
            </a:xfrm>
            <a:custGeom>
              <a:avLst/>
              <a:gdLst/>
              <a:ahLst/>
              <a:cxnLst/>
              <a:rect l="l" t="t" r="r" b="b"/>
              <a:pathLst>
                <a:path w="14352134" h="14352134">
                  <a:moveTo>
                    <a:pt x="0" y="0"/>
                  </a:moveTo>
                  <a:lnTo>
                    <a:pt x="14352134" y="0"/>
                  </a:lnTo>
                  <a:lnTo>
                    <a:pt x="14352134" y="14352134"/>
                  </a:lnTo>
                  <a:lnTo>
                    <a:pt x="0" y="14352134"/>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4332333" y="0"/>
              <a:ext cx="14352134" cy="14352134"/>
            </a:xfrm>
            <a:custGeom>
              <a:avLst/>
              <a:gdLst/>
              <a:ahLst/>
              <a:cxnLst/>
              <a:rect l="l" t="t" r="r" b="b"/>
              <a:pathLst>
                <a:path w="14352134" h="14352134">
                  <a:moveTo>
                    <a:pt x="0" y="0"/>
                  </a:moveTo>
                  <a:lnTo>
                    <a:pt x="14352134" y="0"/>
                  </a:lnTo>
                  <a:lnTo>
                    <a:pt x="14352134" y="14352134"/>
                  </a:lnTo>
                  <a:lnTo>
                    <a:pt x="0" y="14352134"/>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1173922" y="9657331"/>
            <a:ext cx="21801584" cy="957083"/>
            <a:chOff x="0" y="0"/>
            <a:chExt cx="5095488" cy="223690"/>
          </a:xfrm>
        </p:grpSpPr>
        <p:sp>
          <p:nvSpPr>
            <p:cNvPr id="6" name="Freeform 6"/>
            <p:cNvSpPr/>
            <p:nvPr/>
          </p:nvSpPr>
          <p:spPr>
            <a:xfrm>
              <a:off x="0" y="0"/>
              <a:ext cx="5095488" cy="223690"/>
            </a:xfrm>
            <a:custGeom>
              <a:avLst/>
              <a:gdLst/>
              <a:ahLst/>
              <a:cxnLst/>
              <a:rect l="l" t="t" r="r" b="b"/>
              <a:pathLst>
                <a:path w="5095488" h="223690">
                  <a:moveTo>
                    <a:pt x="8878" y="0"/>
                  </a:moveTo>
                  <a:lnTo>
                    <a:pt x="5086610" y="0"/>
                  </a:lnTo>
                  <a:cubicBezTo>
                    <a:pt x="5088965" y="0"/>
                    <a:pt x="5091223" y="935"/>
                    <a:pt x="5092888" y="2600"/>
                  </a:cubicBezTo>
                  <a:cubicBezTo>
                    <a:pt x="5094553" y="4265"/>
                    <a:pt x="5095488" y="6523"/>
                    <a:pt x="5095488" y="8878"/>
                  </a:cubicBezTo>
                  <a:lnTo>
                    <a:pt x="5095488" y="214813"/>
                  </a:lnTo>
                  <a:cubicBezTo>
                    <a:pt x="5095488" y="219716"/>
                    <a:pt x="5091513" y="223690"/>
                    <a:pt x="5086610" y="223690"/>
                  </a:cubicBezTo>
                  <a:lnTo>
                    <a:pt x="8878" y="223690"/>
                  </a:lnTo>
                  <a:cubicBezTo>
                    <a:pt x="6523" y="223690"/>
                    <a:pt x="4265" y="222755"/>
                    <a:pt x="2600" y="221090"/>
                  </a:cubicBezTo>
                  <a:cubicBezTo>
                    <a:pt x="935" y="219425"/>
                    <a:pt x="0" y="217167"/>
                    <a:pt x="0" y="214813"/>
                  </a:cubicBezTo>
                  <a:lnTo>
                    <a:pt x="0" y="8878"/>
                  </a:lnTo>
                  <a:cubicBezTo>
                    <a:pt x="0" y="3975"/>
                    <a:pt x="3975" y="0"/>
                    <a:pt x="8878" y="0"/>
                  </a:cubicBezTo>
                  <a:close/>
                </a:path>
              </a:pathLst>
            </a:custGeom>
            <a:solidFill>
              <a:srgbClr val="F8E7C5"/>
            </a:solidFill>
          </p:spPr>
        </p:sp>
        <p:sp>
          <p:nvSpPr>
            <p:cNvPr id="7" name="TextBox 7"/>
            <p:cNvSpPr txBox="1"/>
            <p:nvPr/>
          </p:nvSpPr>
          <p:spPr>
            <a:xfrm>
              <a:off x="0" y="28575"/>
              <a:ext cx="5095488" cy="195115"/>
            </a:xfrm>
            <a:prstGeom prst="rect">
              <a:avLst/>
            </a:prstGeom>
          </p:spPr>
          <p:txBody>
            <a:bodyPr lIns="50800" tIns="50800" rIns="50800" bIns="50800" rtlCol="0" anchor="ctr"/>
            <a:lstStyle/>
            <a:p>
              <a:pPr algn="ctr">
                <a:lnSpc>
                  <a:spcPts val="2499"/>
                </a:lnSpc>
              </a:pPr>
              <a:endParaRPr/>
            </a:p>
          </p:txBody>
        </p:sp>
      </p:grpSp>
      <p:sp>
        <p:nvSpPr>
          <p:cNvPr id="8" name="TextBox 8"/>
          <p:cNvSpPr txBox="1"/>
          <p:nvPr/>
        </p:nvSpPr>
        <p:spPr>
          <a:xfrm>
            <a:off x="1778448" y="2173998"/>
            <a:ext cx="11448231" cy="1843800"/>
          </a:xfrm>
          <a:prstGeom prst="rect">
            <a:avLst/>
          </a:prstGeom>
        </p:spPr>
        <p:txBody>
          <a:bodyPr lIns="0" tIns="0" rIns="0" bIns="0" rtlCol="0" anchor="t">
            <a:spAutoFit/>
          </a:bodyPr>
          <a:lstStyle/>
          <a:p>
            <a:pPr algn="l">
              <a:lnSpc>
                <a:spcPts val="14593"/>
              </a:lnSpc>
            </a:pPr>
            <a:r>
              <a:rPr lang="en-US" sz="12160">
                <a:solidFill>
                  <a:srgbClr val="FFFFFF"/>
                </a:solidFill>
                <a:latin typeface="Anton"/>
                <a:ea typeface="Anton"/>
                <a:cs typeface="Anton"/>
                <a:sym typeface="Anton"/>
              </a:rPr>
              <a:t>MUTUAL FUNDS</a:t>
            </a:r>
          </a:p>
        </p:txBody>
      </p:sp>
      <p:sp>
        <p:nvSpPr>
          <p:cNvPr id="9" name="Freeform 9"/>
          <p:cNvSpPr/>
          <p:nvPr/>
        </p:nvSpPr>
        <p:spPr>
          <a:xfrm>
            <a:off x="7993943" y="2077185"/>
            <a:ext cx="9824397" cy="8413257"/>
          </a:xfrm>
          <a:custGeom>
            <a:avLst/>
            <a:gdLst/>
            <a:ahLst/>
            <a:cxnLst/>
            <a:rect l="l" t="t" r="r" b="b"/>
            <a:pathLst>
              <a:path w="9824397" h="8413257">
                <a:moveTo>
                  <a:pt x="0" y="0"/>
                </a:moveTo>
                <a:lnTo>
                  <a:pt x="9824397" y="0"/>
                </a:lnTo>
                <a:lnTo>
                  <a:pt x="9824397" y="8413256"/>
                </a:lnTo>
                <a:lnTo>
                  <a:pt x="0" y="84132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644562">
            <a:off x="-674894" y="591563"/>
            <a:ext cx="1624387" cy="3145820"/>
          </a:xfrm>
          <a:custGeom>
            <a:avLst/>
            <a:gdLst/>
            <a:ahLst/>
            <a:cxnLst/>
            <a:rect l="l" t="t" r="r" b="b"/>
            <a:pathLst>
              <a:path w="1624387" h="3145820">
                <a:moveTo>
                  <a:pt x="0" y="0"/>
                </a:moveTo>
                <a:lnTo>
                  <a:pt x="1624388" y="0"/>
                </a:lnTo>
                <a:lnTo>
                  <a:pt x="1624388" y="3145820"/>
                </a:lnTo>
                <a:lnTo>
                  <a:pt x="0" y="31458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12683">
            <a:off x="13938467" y="188362"/>
            <a:ext cx="3169430" cy="2414529"/>
          </a:xfrm>
          <a:custGeom>
            <a:avLst/>
            <a:gdLst/>
            <a:ahLst/>
            <a:cxnLst/>
            <a:rect l="l" t="t" r="r" b="b"/>
            <a:pathLst>
              <a:path w="3169430" h="2414529">
                <a:moveTo>
                  <a:pt x="0" y="0"/>
                </a:moveTo>
                <a:lnTo>
                  <a:pt x="3169429" y="0"/>
                </a:lnTo>
                <a:lnTo>
                  <a:pt x="3169429" y="2414529"/>
                </a:lnTo>
                <a:lnTo>
                  <a:pt x="0" y="24145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361299">
            <a:off x="3957499" y="8152206"/>
            <a:ext cx="3187362" cy="1669019"/>
          </a:xfrm>
          <a:custGeom>
            <a:avLst/>
            <a:gdLst/>
            <a:ahLst/>
            <a:cxnLst/>
            <a:rect l="l" t="t" r="r" b="b"/>
            <a:pathLst>
              <a:path w="3187362" h="1669019">
                <a:moveTo>
                  <a:pt x="0" y="0"/>
                </a:moveTo>
                <a:lnTo>
                  <a:pt x="3187362" y="0"/>
                </a:lnTo>
                <a:lnTo>
                  <a:pt x="3187362" y="1669019"/>
                </a:lnTo>
                <a:lnTo>
                  <a:pt x="0" y="16690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3" name="Group 13"/>
          <p:cNvGrpSpPr/>
          <p:nvPr/>
        </p:nvGrpSpPr>
        <p:grpSpPr>
          <a:xfrm>
            <a:off x="1999877" y="5565625"/>
            <a:ext cx="6495231" cy="957083"/>
            <a:chOff x="0" y="0"/>
            <a:chExt cx="1518072" cy="223690"/>
          </a:xfrm>
        </p:grpSpPr>
        <p:sp>
          <p:nvSpPr>
            <p:cNvPr id="14" name="Freeform 14"/>
            <p:cNvSpPr/>
            <p:nvPr/>
          </p:nvSpPr>
          <p:spPr>
            <a:xfrm>
              <a:off x="0" y="0"/>
              <a:ext cx="1518072" cy="223690"/>
            </a:xfrm>
            <a:custGeom>
              <a:avLst/>
              <a:gdLst/>
              <a:ahLst/>
              <a:cxnLst/>
              <a:rect l="l" t="t" r="r" b="b"/>
              <a:pathLst>
                <a:path w="1518072" h="223690">
                  <a:moveTo>
                    <a:pt x="29798" y="0"/>
                  </a:moveTo>
                  <a:lnTo>
                    <a:pt x="1488273" y="0"/>
                  </a:lnTo>
                  <a:cubicBezTo>
                    <a:pt x="1504731" y="0"/>
                    <a:pt x="1518072" y="13341"/>
                    <a:pt x="1518072" y="29798"/>
                  </a:cubicBezTo>
                  <a:lnTo>
                    <a:pt x="1518072" y="193892"/>
                  </a:lnTo>
                  <a:cubicBezTo>
                    <a:pt x="1518072" y="201795"/>
                    <a:pt x="1514933" y="209374"/>
                    <a:pt x="1509344" y="214963"/>
                  </a:cubicBezTo>
                  <a:cubicBezTo>
                    <a:pt x="1503756" y="220551"/>
                    <a:pt x="1496177" y="223690"/>
                    <a:pt x="1488273" y="223690"/>
                  </a:cubicBezTo>
                  <a:lnTo>
                    <a:pt x="29798" y="223690"/>
                  </a:lnTo>
                  <a:cubicBezTo>
                    <a:pt x="21895" y="223690"/>
                    <a:pt x="14316" y="220551"/>
                    <a:pt x="8728" y="214963"/>
                  </a:cubicBezTo>
                  <a:cubicBezTo>
                    <a:pt x="3139" y="209374"/>
                    <a:pt x="0" y="201795"/>
                    <a:pt x="0" y="193892"/>
                  </a:cubicBezTo>
                  <a:lnTo>
                    <a:pt x="0" y="29798"/>
                  </a:lnTo>
                  <a:cubicBezTo>
                    <a:pt x="0" y="21895"/>
                    <a:pt x="3139" y="14316"/>
                    <a:pt x="8728" y="8728"/>
                  </a:cubicBezTo>
                  <a:cubicBezTo>
                    <a:pt x="14316" y="3139"/>
                    <a:pt x="21895" y="0"/>
                    <a:pt x="29798" y="0"/>
                  </a:cubicBezTo>
                  <a:close/>
                </a:path>
              </a:pathLst>
            </a:custGeom>
            <a:solidFill>
              <a:srgbClr val="FFDE59"/>
            </a:solidFill>
          </p:spPr>
        </p:sp>
        <p:sp>
          <p:nvSpPr>
            <p:cNvPr id="15" name="TextBox 15"/>
            <p:cNvSpPr txBox="1"/>
            <p:nvPr/>
          </p:nvSpPr>
          <p:spPr>
            <a:xfrm>
              <a:off x="0" y="28575"/>
              <a:ext cx="1518072" cy="195115"/>
            </a:xfrm>
            <a:prstGeom prst="rect">
              <a:avLst/>
            </a:prstGeom>
          </p:spPr>
          <p:txBody>
            <a:bodyPr lIns="50800" tIns="50800" rIns="50800" bIns="50800" rtlCol="0" anchor="ctr"/>
            <a:lstStyle/>
            <a:p>
              <a:pPr algn="ctr">
                <a:lnSpc>
                  <a:spcPts val="2499"/>
                </a:lnSpc>
              </a:pPr>
              <a:endParaRPr/>
            </a:p>
          </p:txBody>
        </p:sp>
      </p:grpSp>
      <p:sp>
        <p:nvSpPr>
          <p:cNvPr id="16" name="Freeform 16"/>
          <p:cNvSpPr/>
          <p:nvPr/>
        </p:nvSpPr>
        <p:spPr>
          <a:xfrm rot="-459008">
            <a:off x="-1460383" y="6457915"/>
            <a:ext cx="2920766" cy="4563697"/>
          </a:xfrm>
          <a:custGeom>
            <a:avLst/>
            <a:gdLst/>
            <a:ahLst/>
            <a:cxnLst/>
            <a:rect l="l" t="t" r="r" b="b"/>
            <a:pathLst>
              <a:path w="2920766" h="4563697">
                <a:moveTo>
                  <a:pt x="0" y="0"/>
                </a:moveTo>
                <a:lnTo>
                  <a:pt x="2920766" y="0"/>
                </a:lnTo>
                <a:lnTo>
                  <a:pt x="2920766" y="4563697"/>
                </a:lnTo>
                <a:lnTo>
                  <a:pt x="0" y="45636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rot="-387305">
            <a:off x="11543717" y="929070"/>
            <a:ext cx="1772339" cy="1346977"/>
          </a:xfrm>
          <a:custGeom>
            <a:avLst/>
            <a:gdLst/>
            <a:ahLst/>
            <a:cxnLst/>
            <a:rect l="l" t="t" r="r" b="b"/>
            <a:pathLst>
              <a:path w="1772339" h="1346977">
                <a:moveTo>
                  <a:pt x="0" y="0"/>
                </a:moveTo>
                <a:lnTo>
                  <a:pt x="1772339" y="0"/>
                </a:lnTo>
                <a:lnTo>
                  <a:pt x="1772339" y="1346977"/>
                </a:lnTo>
                <a:lnTo>
                  <a:pt x="0" y="134697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8" name="Freeform 18"/>
          <p:cNvSpPr/>
          <p:nvPr/>
        </p:nvSpPr>
        <p:spPr>
          <a:xfrm rot="-387305">
            <a:off x="1599964" y="722138"/>
            <a:ext cx="1772339" cy="1346977"/>
          </a:xfrm>
          <a:custGeom>
            <a:avLst/>
            <a:gdLst/>
            <a:ahLst/>
            <a:cxnLst/>
            <a:rect l="l" t="t" r="r" b="b"/>
            <a:pathLst>
              <a:path w="1772339" h="1346977">
                <a:moveTo>
                  <a:pt x="0" y="0"/>
                </a:moveTo>
                <a:lnTo>
                  <a:pt x="1772339" y="0"/>
                </a:lnTo>
                <a:lnTo>
                  <a:pt x="1772339" y="1346977"/>
                </a:lnTo>
                <a:lnTo>
                  <a:pt x="0" y="134697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9" name="Group 19"/>
          <p:cNvGrpSpPr/>
          <p:nvPr/>
        </p:nvGrpSpPr>
        <p:grpSpPr>
          <a:xfrm>
            <a:off x="8960402" y="7336874"/>
            <a:ext cx="2125921" cy="556525"/>
            <a:chOff x="0" y="0"/>
            <a:chExt cx="559913" cy="146574"/>
          </a:xfrm>
        </p:grpSpPr>
        <p:sp>
          <p:nvSpPr>
            <p:cNvPr id="20" name="Freeform 20"/>
            <p:cNvSpPr/>
            <p:nvPr/>
          </p:nvSpPr>
          <p:spPr>
            <a:xfrm>
              <a:off x="0" y="0"/>
              <a:ext cx="559913" cy="146574"/>
            </a:xfrm>
            <a:custGeom>
              <a:avLst/>
              <a:gdLst/>
              <a:ahLst/>
              <a:cxnLst/>
              <a:rect l="l" t="t" r="r" b="b"/>
              <a:pathLst>
                <a:path w="559913" h="146574">
                  <a:moveTo>
                    <a:pt x="0" y="0"/>
                  </a:moveTo>
                  <a:lnTo>
                    <a:pt x="559913" y="0"/>
                  </a:lnTo>
                  <a:lnTo>
                    <a:pt x="559913" y="146574"/>
                  </a:lnTo>
                  <a:lnTo>
                    <a:pt x="0" y="146574"/>
                  </a:lnTo>
                  <a:close/>
                </a:path>
              </a:pathLst>
            </a:custGeom>
            <a:solidFill>
              <a:srgbClr val="FFB703"/>
            </a:solidFill>
          </p:spPr>
        </p:sp>
        <p:sp>
          <p:nvSpPr>
            <p:cNvPr id="21" name="TextBox 21"/>
            <p:cNvSpPr txBox="1"/>
            <p:nvPr/>
          </p:nvSpPr>
          <p:spPr>
            <a:xfrm>
              <a:off x="0" y="28575"/>
              <a:ext cx="559913" cy="117999"/>
            </a:xfrm>
            <a:prstGeom prst="rect">
              <a:avLst/>
            </a:prstGeom>
          </p:spPr>
          <p:txBody>
            <a:bodyPr lIns="50800" tIns="50800" rIns="50800" bIns="50800" rtlCol="0" anchor="ctr"/>
            <a:lstStyle/>
            <a:p>
              <a:pPr algn="ctr">
                <a:lnSpc>
                  <a:spcPts val="2499"/>
                </a:lnSpc>
              </a:pPr>
              <a:endParaRPr/>
            </a:p>
          </p:txBody>
        </p:sp>
      </p:grpSp>
      <p:sp>
        <p:nvSpPr>
          <p:cNvPr id="22" name="Freeform 22"/>
          <p:cNvSpPr/>
          <p:nvPr/>
        </p:nvSpPr>
        <p:spPr>
          <a:xfrm>
            <a:off x="12145895" y="8279006"/>
            <a:ext cx="5672445" cy="1144803"/>
          </a:xfrm>
          <a:custGeom>
            <a:avLst/>
            <a:gdLst/>
            <a:ahLst/>
            <a:cxnLst/>
            <a:rect l="l" t="t" r="r" b="b"/>
            <a:pathLst>
              <a:path w="5672445" h="1144803">
                <a:moveTo>
                  <a:pt x="0" y="0"/>
                </a:moveTo>
                <a:lnTo>
                  <a:pt x="5672445" y="0"/>
                </a:lnTo>
                <a:lnTo>
                  <a:pt x="5672445" y="1144802"/>
                </a:lnTo>
                <a:lnTo>
                  <a:pt x="0" y="114480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3" name="TextBox 23"/>
          <p:cNvSpPr txBox="1"/>
          <p:nvPr/>
        </p:nvSpPr>
        <p:spPr>
          <a:xfrm>
            <a:off x="2501043" y="5718795"/>
            <a:ext cx="5492900" cy="565018"/>
          </a:xfrm>
          <a:prstGeom prst="rect">
            <a:avLst/>
          </a:prstGeom>
        </p:spPr>
        <p:txBody>
          <a:bodyPr lIns="0" tIns="0" rIns="0" bIns="0" rtlCol="0" anchor="t">
            <a:spAutoFit/>
          </a:bodyPr>
          <a:lstStyle/>
          <a:p>
            <a:pPr algn="ctr">
              <a:lnSpc>
                <a:spcPts val="4441"/>
              </a:lnSpc>
              <a:spcBef>
                <a:spcPct val="0"/>
              </a:spcBef>
            </a:pPr>
            <a:r>
              <a:rPr lang="en-US" sz="3172" b="1">
                <a:solidFill>
                  <a:srgbClr val="222222"/>
                </a:solidFill>
                <a:latin typeface="Poppins Medium"/>
                <a:ea typeface="Poppins Medium"/>
                <a:cs typeface="Poppins Medium"/>
                <a:sym typeface="Poppins Medium"/>
              </a:rPr>
              <a:t>“Managing Money Wisely”</a:t>
            </a:r>
          </a:p>
        </p:txBody>
      </p:sp>
      <p:sp>
        <p:nvSpPr>
          <p:cNvPr id="24" name="TextBox 24"/>
          <p:cNvSpPr txBox="1"/>
          <p:nvPr/>
        </p:nvSpPr>
        <p:spPr>
          <a:xfrm>
            <a:off x="12628283" y="8628520"/>
            <a:ext cx="4707668" cy="474349"/>
          </a:xfrm>
          <a:prstGeom prst="rect">
            <a:avLst/>
          </a:prstGeom>
        </p:spPr>
        <p:txBody>
          <a:bodyPr lIns="0" tIns="0" rIns="0" bIns="0" rtlCol="0" anchor="t">
            <a:spAutoFit/>
          </a:bodyPr>
          <a:lstStyle/>
          <a:p>
            <a:pPr algn="ctr">
              <a:lnSpc>
                <a:spcPts val="3327"/>
              </a:lnSpc>
              <a:spcBef>
                <a:spcPct val="0"/>
              </a:spcBef>
            </a:pPr>
            <a:r>
              <a:rPr lang="en-US" sz="3327" b="1">
                <a:solidFill>
                  <a:srgbClr val="000000"/>
                </a:solidFill>
                <a:latin typeface="Poppins Bold"/>
                <a:ea typeface="Poppins Bold"/>
                <a:cs typeface="Poppins Bold"/>
                <a:sym typeface="Poppins Bold"/>
              </a:rPr>
              <a:t>Class-   XI Science (B)</a:t>
            </a:r>
          </a:p>
        </p:txBody>
      </p:sp>
      <p:sp>
        <p:nvSpPr>
          <p:cNvPr id="25" name="TextBox 25"/>
          <p:cNvSpPr txBox="1"/>
          <p:nvPr/>
        </p:nvSpPr>
        <p:spPr>
          <a:xfrm>
            <a:off x="1778448" y="4199354"/>
            <a:ext cx="8602585" cy="526054"/>
          </a:xfrm>
          <a:prstGeom prst="rect">
            <a:avLst/>
          </a:prstGeom>
        </p:spPr>
        <p:txBody>
          <a:bodyPr lIns="0" tIns="0" rIns="0" bIns="0" rtlCol="0" anchor="t">
            <a:spAutoFit/>
          </a:bodyPr>
          <a:lstStyle/>
          <a:p>
            <a:pPr algn="ctr">
              <a:lnSpc>
                <a:spcPts val="3732"/>
              </a:lnSpc>
              <a:spcBef>
                <a:spcPct val="0"/>
              </a:spcBef>
            </a:pPr>
            <a:r>
              <a:rPr lang="en-US" sz="3732" b="1">
                <a:solidFill>
                  <a:srgbClr val="000000"/>
                </a:solidFill>
                <a:latin typeface="Poppins Bold"/>
                <a:ea typeface="Poppins Bold"/>
                <a:cs typeface="Poppins Bold"/>
                <a:sym typeface="Poppins Bold"/>
              </a:rPr>
              <a:t>Presented  By - Priyanshu Prajapati</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0346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D8351"/>
        </a:solidFill>
        <a:effectLst/>
      </p:bgPr>
    </p:bg>
    <p:spTree>
      <p:nvGrpSpPr>
        <p:cNvPr id="1" name=""/>
        <p:cNvGrpSpPr/>
        <p:nvPr/>
      </p:nvGrpSpPr>
      <p:grpSpPr>
        <a:xfrm>
          <a:off x="0" y="0"/>
          <a:ext cx="0" cy="0"/>
          <a:chOff x="0" y="0"/>
          <a:chExt cx="0" cy="0"/>
        </a:xfrm>
      </p:grpSpPr>
      <p:grpSp>
        <p:nvGrpSpPr>
          <p:cNvPr id="2" name="Group 2"/>
          <p:cNvGrpSpPr/>
          <p:nvPr/>
        </p:nvGrpSpPr>
        <p:grpSpPr>
          <a:xfrm>
            <a:off x="-1612675" y="-477100"/>
            <a:ext cx="21513350" cy="10764100"/>
            <a:chOff x="0" y="0"/>
            <a:chExt cx="28684467" cy="14352134"/>
          </a:xfrm>
        </p:grpSpPr>
        <p:sp>
          <p:nvSpPr>
            <p:cNvPr id="3" name="Freeform 3"/>
            <p:cNvSpPr/>
            <p:nvPr/>
          </p:nvSpPr>
          <p:spPr>
            <a:xfrm>
              <a:off x="0" y="0"/>
              <a:ext cx="14352134" cy="14352134"/>
            </a:xfrm>
            <a:custGeom>
              <a:avLst/>
              <a:gdLst/>
              <a:ahLst/>
              <a:cxnLst/>
              <a:rect l="l" t="t" r="r" b="b"/>
              <a:pathLst>
                <a:path w="14352134" h="14352134">
                  <a:moveTo>
                    <a:pt x="0" y="0"/>
                  </a:moveTo>
                  <a:lnTo>
                    <a:pt x="14352134" y="0"/>
                  </a:lnTo>
                  <a:lnTo>
                    <a:pt x="14352134" y="14352134"/>
                  </a:lnTo>
                  <a:lnTo>
                    <a:pt x="0" y="14352134"/>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4332333" y="0"/>
              <a:ext cx="14352134" cy="14352134"/>
            </a:xfrm>
            <a:custGeom>
              <a:avLst/>
              <a:gdLst/>
              <a:ahLst/>
              <a:cxnLst/>
              <a:rect l="l" t="t" r="r" b="b"/>
              <a:pathLst>
                <a:path w="14352134" h="14352134">
                  <a:moveTo>
                    <a:pt x="0" y="0"/>
                  </a:moveTo>
                  <a:lnTo>
                    <a:pt x="14352134" y="0"/>
                  </a:lnTo>
                  <a:lnTo>
                    <a:pt x="14352134" y="14352134"/>
                  </a:lnTo>
                  <a:lnTo>
                    <a:pt x="0" y="14352134"/>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1172665" y="6455324"/>
            <a:ext cx="9163812" cy="1406891"/>
            <a:chOff x="0" y="0"/>
            <a:chExt cx="3405465" cy="522830"/>
          </a:xfrm>
        </p:grpSpPr>
        <p:sp>
          <p:nvSpPr>
            <p:cNvPr id="6" name="Freeform 6"/>
            <p:cNvSpPr/>
            <p:nvPr/>
          </p:nvSpPr>
          <p:spPr>
            <a:xfrm>
              <a:off x="0" y="0"/>
              <a:ext cx="3405465" cy="522830"/>
            </a:xfrm>
            <a:custGeom>
              <a:avLst/>
              <a:gdLst/>
              <a:ahLst/>
              <a:cxnLst/>
              <a:rect l="l" t="t" r="r" b="b"/>
              <a:pathLst>
                <a:path w="3405465" h="522830">
                  <a:moveTo>
                    <a:pt x="21121" y="0"/>
                  </a:moveTo>
                  <a:lnTo>
                    <a:pt x="3384344" y="0"/>
                  </a:lnTo>
                  <a:cubicBezTo>
                    <a:pt x="3389945" y="0"/>
                    <a:pt x="3395318" y="2225"/>
                    <a:pt x="3399279" y="6186"/>
                  </a:cubicBezTo>
                  <a:cubicBezTo>
                    <a:pt x="3403240" y="10147"/>
                    <a:pt x="3405465" y="15519"/>
                    <a:pt x="3405465" y="21121"/>
                  </a:cubicBezTo>
                  <a:lnTo>
                    <a:pt x="3405465" y="501709"/>
                  </a:lnTo>
                  <a:cubicBezTo>
                    <a:pt x="3405465" y="513374"/>
                    <a:pt x="3396009" y="522830"/>
                    <a:pt x="3384344" y="522830"/>
                  </a:cubicBezTo>
                  <a:lnTo>
                    <a:pt x="21121" y="522830"/>
                  </a:lnTo>
                  <a:cubicBezTo>
                    <a:pt x="15519" y="522830"/>
                    <a:pt x="10147" y="520605"/>
                    <a:pt x="6186" y="516644"/>
                  </a:cubicBezTo>
                  <a:cubicBezTo>
                    <a:pt x="2225" y="512683"/>
                    <a:pt x="0" y="507311"/>
                    <a:pt x="0" y="501709"/>
                  </a:cubicBezTo>
                  <a:lnTo>
                    <a:pt x="0" y="21121"/>
                  </a:lnTo>
                  <a:cubicBezTo>
                    <a:pt x="0" y="9456"/>
                    <a:pt x="9456" y="0"/>
                    <a:pt x="21121" y="0"/>
                  </a:cubicBezTo>
                  <a:close/>
                </a:path>
              </a:pathLst>
            </a:custGeom>
            <a:solidFill>
              <a:srgbClr val="FFB703"/>
            </a:solidFill>
          </p:spPr>
        </p:sp>
        <p:sp>
          <p:nvSpPr>
            <p:cNvPr id="7" name="TextBox 7"/>
            <p:cNvSpPr txBox="1"/>
            <p:nvPr/>
          </p:nvSpPr>
          <p:spPr>
            <a:xfrm>
              <a:off x="0" y="28575"/>
              <a:ext cx="3405465" cy="494255"/>
            </a:xfrm>
            <a:prstGeom prst="rect">
              <a:avLst/>
            </a:prstGeom>
          </p:spPr>
          <p:txBody>
            <a:bodyPr lIns="50800" tIns="50800" rIns="50800" bIns="50800" rtlCol="0" anchor="ctr"/>
            <a:lstStyle/>
            <a:p>
              <a:pPr algn="ctr">
                <a:lnSpc>
                  <a:spcPts val="2499"/>
                </a:lnSpc>
              </a:pPr>
              <a:endParaRPr/>
            </a:p>
          </p:txBody>
        </p:sp>
      </p:grpSp>
      <p:sp>
        <p:nvSpPr>
          <p:cNvPr id="8" name="TextBox 8"/>
          <p:cNvSpPr txBox="1"/>
          <p:nvPr/>
        </p:nvSpPr>
        <p:spPr>
          <a:xfrm>
            <a:off x="1172665" y="4055024"/>
            <a:ext cx="9416951" cy="2105025"/>
          </a:xfrm>
          <a:prstGeom prst="rect">
            <a:avLst/>
          </a:prstGeom>
        </p:spPr>
        <p:txBody>
          <a:bodyPr lIns="0" tIns="0" rIns="0" bIns="0" rtlCol="0" anchor="t">
            <a:spAutoFit/>
          </a:bodyPr>
          <a:lstStyle/>
          <a:p>
            <a:pPr algn="l">
              <a:lnSpc>
                <a:spcPts val="3374"/>
              </a:lnSpc>
            </a:pPr>
            <a:r>
              <a:rPr lang="en-US" sz="2499" b="1">
                <a:solidFill>
                  <a:srgbClr val="FFFFFF"/>
                </a:solidFill>
                <a:latin typeface="Poppins Medium"/>
                <a:ea typeface="Poppins Medium"/>
                <a:cs typeface="Poppins Medium"/>
                <a:sym typeface="Poppins Medium"/>
              </a:rPr>
              <a:t>A mutual fund is an investment fund that pools money from many investors to purchase securities.</a:t>
            </a:r>
          </a:p>
          <a:p>
            <a:pPr algn="l">
              <a:lnSpc>
                <a:spcPts val="3374"/>
              </a:lnSpc>
            </a:pPr>
            <a:r>
              <a:rPr lang="en-US" sz="2499" b="1">
                <a:solidFill>
                  <a:srgbClr val="FFFFFF"/>
                </a:solidFill>
                <a:latin typeface="Poppins Medium"/>
                <a:ea typeface="Poppins Medium"/>
                <a:cs typeface="Poppins Medium"/>
                <a:sym typeface="Poppins Medium"/>
              </a:rPr>
              <a:t>Mutual funds are often classified by their principal investments: </a:t>
            </a:r>
            <a:r>
              <a:rPr lang="en-US" sz="2499" b="1" u="sng">
                <a:solidFill>
                  <a:srgbClr val="FFFFFF"/>
                </a:solidFill>
                <a:latin typeface="Poppins Medium"/>
                <a:ea typeface="Poppins Medium"/>
                <a:cs typeface="Poppins Medium"/>
                <a:sym typeface="Poppins Medium"/>
                <a:hlinkClick r:id="rId4" tooltip="https://en.m.wikipedia.org/wiki/Money_market_fund"/>
              </a:rPr>
              <a:t>money market funds</a:t>
            </a:r>
            <a:r>
              <a:rPr lang="en-US" sz="2499" b="1">
                <a:solidFill>
                  <a:srgbClr val="FFFFFF"/>
                </a:solidFill>
                <a:latin typeface="Poppins Medium"/>
                <a:ea typeface="Poppins Medium"/>
                <a:cs typeface="Poppins Medium"/>
                <a:sym typeface="Poppins Medium"/>
              </a:rPr>
              <a:t>, </a:t>
            </a:r>
            <a:r>
              <a:rPr lang="en-US" sz="2499" b="1" u="sng">
                <a:solidFill>
                  <a:srgbClr val="FFFFFF"/>
                </a:solidFill>
                <a:latin typeface="Poppins Medium"/>
                <a:ea typeface="Poppins Medium"/>
                <a:cs typeface="Poppins Medium"/>
                <a:sym typeface="Poppins Medium"/>
                <a:hlinkClick r:id="rId5" tooltip="https://en.m.wikipedia.org/wiki/Bond_fund"/>
              </a:rPr>
              <a:t>bond or fixed income funds</a:t>
            </a:r>
            <a:r>
              <a:rPr lang="en-US" sz="2499" b="1">
                <a:solidFill>
                  <a:srgbClr val="FFFFFF"/>
                </a:solidFill>
                <a:latin typeface="Poppins Medium"/>
                <a:ea typeface="Poppins Medium"/>
                <a:cs typeface="Poppins Medium"/>
                <a:sym typeface="Poppins Medium"/>
              </a:rPr>
              <a:t>, </a:t>
            </a:r>
            <a:r>
              <a:rPr lang="en-US" sz="2499" b="1" u="sng">
                <a:solidFill>
                  <a:srgbClr val="FFFFFF"/>
                </a:solidFill>
                <a:latin typeface="Poppins Medium"/>
                <a:ea typeface="Poppins Medium"/>
                <a:cs typeface="Poppins Medium"/>
                <a:sym typeface="Poppins Medium"/>
                <a:hlinkClick r:id="rId6" tooltip="https://en.m.wikipedia.org/wiki/Stock_fund"/>
              </a:rPr>
              <a:t>stock or equity funds</a:t>
            </a:r>
            <a:r>
              <a:rPr lang="en-US" sz="2499" b="1">
                <a:solidFill>
                  <a:srgbClr val="FFFFFF"/>
                </a:solidFill>
                <a:latin typeface="Poppins Medium"/>
                <a:ea typeface="Poppins Medium"/>
                <a:cs typeface="Poppins Medium"/>
                <a:sym typeface="Poppins Medium"/>
              </a:rPr>
              <a:t>, or hybrid funds.</a:t>
            </a:r>
          </a:p>
        </p:txBody>
      </p:sp>
      <p:sp>
        <p:nvSpPr>
          <p:cNvPr id="9" name="TextBox 9"/>
          <p:cNvSpPr txBox="1"/>
          <p:nvPr/>
        </p:nvSpPr>
        <p:spPr>
          <a:xfrm>
            <a:off x="1535985" y="6872710"/>
            <a:ext cx="10336477" cy="495920"/>
          </a:xfrm>
          <a:prstGeom prst="rect">
            <a:avLst/>
          </a:prstGeom>
        </p:spPr>
        <p:txBody>
          <a:bodyPr lIns="0" tIns="0" rIns="0" bIns="0" rtlCol="0" anchor="t">
            <a:spAutoFit/>
          </a:bodyPr>
          <a:lstStyle/>
          <a:p>
            <a:pPr marL="0" lvl="0" indent="0" algn="l">
              <a:lnSpc>
                <a:spcPts val="3813"/>
              </a:lnSpc>
              <a:spcBef>
                <a:spcPct val="0"/>
              </a:spcBef>
            </a:pPr>
            <a:r>
              <a:rPr lang="en-US" sz="2824" b="1">
                <a:solidFill>
                  <a:srgbClr val="222222"/>
                </a:solidFill>
                <a:latin typeface="Poppins Medium"/>
                <a:ea typeface="Poppins Medium"/>
                <a:cs typeface="Poppins Medium"/>
                <a:sym typeface="Poppins Medium"/>
              </a:rPr>
              <a:t>Let's discuss mutual funds in some more detail..</a:t>
            </a:r>
          </a:p>
        </p:txBody>
      </p:sp>
      <p:sp>
        <p:nvSpPr>
          <p:cNvPr id="10" name="Freeform 10"/>
          <p:cNvSpPr/>
          <p:nvPr/>
        </p:nvSpPr>
        <p:spPr>
          <a:xfrm rot="415908">
            <a:off x="9845307" y="641152"/>
            <a:ext cx="2605453" cy="3029597"/>
          </a:xfrm>
          <a:custGeom>
            <a:avLst/>
            <a:gdLst/>
            <a:ahLst/>
            <a:cxnLst/>
            <a:rect l="l" t="t" r="r" b="b"/>
            <a:pathLst>
              <a:path w="2605453" h="3029597">
                <a:moveTo>
                  <a:pt x="0" y="0"/>
                </a:moveTo>
                <a:lnTo>
                  <a:pt x="2605453" y="0"/>
                </a:lnTo>
                <a:lnTo>
                  <a:pt x="2605453" y="3029596"/>
                </a:lnTo>
                <a:lnTo>
                  <a:pt x="0" y="30295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1" name="Group 11"/>
          <p:cNvGrpSpPr/>
          <p:nvPr/>
        </p:nvGrpSpPr>
        <p:grpSpPr>
          <a:xfrm>
            <a:off x="-1173922" y="9657331"/>
            <a:ext cx="21801584" cy="957083"/>
            <a:chOff x="0" y="0"/>
            <a:chExt cx="5095488" cy="223690"/>
          </a:xfrm>
        </p:grpSpPr>
        <p:sp>
          <p:nvSpPr>
            <p:cNvPr id="12" name="Freeform 12"/>
            <p:cNvSpPr/>
            <p:nvPr/>
          </p:nvSpPr>
          <p:spPr>
            <a:xfrm>
              <a:off x="0" y="0"/>
              <a:ext cx="5095488" cy="223690"/>
            </a:xfrm>
            <a:custGeom>
              <a:avLst/>
              <a:gdLst/>
              <a:ahLst/>
              <a:cxnLst/>
              <a:rect l="l" t="t" r="r" b="b"/>
              <a:pathLst>
                <a:path w="5095488" h="223690">
                  <a:moveTo>
                    <a:pt x="8878" y="0"/>
                  </a:moveTo>
                  <a:lnTo>
                    <a:pt x="5086610" y="0"/>
                  </a:lnTo>
                  <a:cubicBezTo>
                    <a:pt x="5088965" y="0"/>
                    <a:pt x="5091223" y="935"/>
                    <a:pt x="5092888" y="2600"/>
                  </a:cubicBezTo>
                  <a:cubicBezTo>
                    <a:pt x="5094553" y="4265"/>
                    <a:pt x="5095488" y="6523"/>
                    <a:pt x="5095488" y="8878"/>
                  </a:cubicBezTo>
                  <a:lnTo>
                    <a:pt x="5095488" y="214813"/>
                  </a:lnTo>
                  <a:cubicBezTo>
                    <a:pt x="5095488" y="219716"/>
                    <a:pt x="5091513" y="223690"/>
                    <a:pt x="5086610" y="223690"/>
                  </a:cubicBezTo>
                  <a:lnTo>
                    <a:pt x="8878" y="223690"/>
                  </a:lnTo>
                  <a:cubicBezTo>
                    <a:pt x="6523" y="223690"/>
                    <a:pt x="4265" y="222755"/>
                    <a:pt x="2600" y="221090"/>
                  </a:cubicBezTo>
                  <a:cubicBezTo>
                    <a:pt x="935" y="219425"/>
                    <a:pt x="0" y="217167"/>
                    <a:pt x="0" y="214813"/>
                  </a:cubicBezTo>
                  <a:lnTo>
                    <a:pt x="0" y="8878"/>
                  </a:lnTo>
                  <a:cubicBezTo>
                    <a:pt x="0" y="3975"/>
                    <a:pt x="3975" y="0"/>
                    <a:pt x="8878" y="0"/>
                  </a:cubicBezTo>
                  <a:close/>
                </a:path>
              </a:pathLst>
            </a:custGeom>
            <a:solidFill>
              <a:srgbClr val="F8E7C5"/>
            </a:solidFill>
          </p:spPr>
        </p:sp>
        <p:sp>
          <p:nvSpPr>
            <p:cNvPr id="13" name="TextBox 13"/>
            <p:cNvSpPr txBox="1"/>
            <p:nvPr/>
          </p:nvSpPr>
          <p:spPr>
            <a:xfrm>
              <a:off x="0" y="28575"/>
              <a:ext cx="5095488" cy="195115"/>
            </a:xfrm>
            <a:prstGeom prst="rect">
              <a:avLst/>
            </a:prstGeom>
          </p:spPr>
          <p:txBody>
            <a:bodyPr lIns="50800" tIns="50800" rIns="50800" bIns="50800" rtlCol="0" anchor="ctr"/>
            <a:lstStyle/>
            <a:p>
              <a:pPr algn="ctr">
                <a:lnSpc>
                  <a:spcPts val="2499"/>
                </a:lnSpc>
              </a:pPr>
              <a:endParaRPr/>
            </a:p>
          </p:txBody>
        </p:sp>
      </p:grpSp>
      <p:sp>
        <p:nvSpPr>
          <p:cNvPr id="14" name="Freeform 14"/>
          <p:cNvSpPr/>
          <p:nvPr/>
        </p:nvSpPr>
        <p:spPr>
          <a:xfrm>
            <a:off x="12028134" y="1738474"/>
            <a:ext cx="7150671" cy="7519826"/>
          </a:xfrm>
          <a:custGeom>
            <a:avLst/>
            <a:gdLst/>
            <a:ahLst/>
            <a:cxnLst/>
            <a:rect l="l" t="t" r="r" b="b"/>
            <a:pathLst>
              <a:path w="7150671" h="7519826">
                <a:moveTo>
                  <a:pt x="0" y="0"/>
                </a:moveTo>
                <a:lnTo>
                  <a:pt x="7150672" y="0"/>
                </a:lnTo>
                <a:lnTo>
                  <a:pt x="7150672" y="7519826"/>
                </a:lnTo>
                <a:lnTo>
                  <a:pt x="0" y="75198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9519400" y="5824929"/>
            <a:ext cx="5479003" cy="5160225"/>
          </a:xfrm>
          <a:custGeom>
            <a:avLst/>
            <a:gdLst/>
            <a:ahLst/>
            <a:cxnLst/>
            <a:rect l="l" t="t" r="r" b="b"/>
            <a:pathLst>
              <a:path w="5479003" h="5160225">
                <a:moveTo>
                  <a:pt x="0" y="0"/>
                </a:moveTo>
                <a:lnTo>
                  <a:pt x="5479003" y="0"/>
                </a:lnTo>
                <a:lnTo>
                  <a:pt x="5479003" y="5160225"/>
                </a:lnTo>
                <a:lnTo>
                  <a:pt x="0" y="51602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rot="925038">
            <a:off x="7235813" y="1139213"/>
            <a:ext cx="2159612" cy="2104640"/>
          </a:xfrm>
          <a:custGeom>
            <a:avLst/>
            <a:gdLst/>
            <a:ahLst/>
            <a:cxnLst/>
            <a:rect l="l" t="t" r="r" b="b"/>
            <a:pathLst>
              <a:path w="2159612" h="2104640">
                <a:moveTo>
                  <a:pt x="0" y="0"/>
                </a:moveTo>
                <a:lnTo>
                  <a:pt x="2159612" y="0"/>
                </a:lnTo>
                <a:lnTo>
                  <a:pt x="2159612" y="2104640"/>
                </a:lnTo>
                <a:lnTo>
                  <a:pt x="0" y="21046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rot="-450802">
            <a:off x="360471" y="-825354"/>
            <a:ext cx="1624387" cy="3145820"/>
          </a:xfrm>
          <a:custGeom>
            <a:avLst/>
            <a:gdLst/>
            <a:ahLst/>
            <a:cxnLst/>
            <a:rect l="l" t="t" r="r" b="b"/>
            <a:pathLst>
              <a:path w="1624387" h="3145820">
                <a:moveTo>
                  <a:pt x="0" y="0"/>
                </a:moveTo>
                <a:lnTo>
                  <a:pt x="1624388" y="0"/>
                </a:lnTo>
                <a:lnTo>
                  <a:pt x="1624388" y="3145820"/>
                </a:lnTo>
                <a:lnTo>
                  <a:pt x="0" y="314582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8" name="Freeform 18"/>
          <p:cNvSpPr/>
          <p:nvPr/>
        </p:nvSpPr>
        <p:spPr>
          <a:xfrm>
            <a:off x="-653083" y="5896479"/>
            <a:ext cx="2189068" cy="4239393"/>
          </a:xfrm>
          <a:custGeom>
            <a:avLst/>
            <a:gdLst/>
            <a:ahLst/>
            <a:cxnLst/>
            <a:rect l="l" t="t" r="r" b="b"/>
            <a:pathLst>
              <a:path w="2189068" h="4239393">
                <a:moveTo>
                  <a:pt x="0" y="0"/>
                </a:moveTo>
                <a:lnTo>
                  <a:pt x="2189068" y="0"/>
                </a:lnTo>
                <a:lnTo>
                  <a:pt x="2189068" y="4239394"/>
                </a:lnTo>
                <a:lnTo>
                  <a:pt x="0" y="42393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9" name="Freeform 19"/>
          <p:cNvSpPr/>
          <p:nvPr/>
        </p:nvSpPr>
        <p:spPr>
          <a:xfrm>
            <a:off x="5480300" y="7652191"/>
            <a:ext cx="2603519" cy="2347901"/>
          </a:xfrm>
          <a:custGeom>
            <a:avLst/>
            <a:gdLst/>
            <a:ahLst/>
            <a:cxnLst/>
            <a:rect l="l" t="t" r="r" b="b"/>
            <a:pathLst>
              <a:path w="2603519" h="2347901">
                <a:moveTo>
                  <a:pt x="0" y="0"/>
                </a:moveTo>
                <a:lnTo>
                  <a:pt x="2603519" y="0"/>
                </a:lnTo>
                <a:lnTo>
                  <a:pt x="2603519" y="2347901"/>
                </a:lnTo>
                <a:lnTo>
                  <a:pt x="0" y="234790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0" name="TextBox 20"/>
          <p:cNvSpPr txBox="1"/>
          <p:nvPr/>
        </p:nvSpPr>
        <p:spPr>
          <a:xfrm>
            <a:off x="1172665" y="2527480"/>
            <a:ext cx="5786561" cy="1289296"/>
          </a:xfrm>
          <a:prstGeom prst="rect">
            <a:avLst/>
          </a:prstGeom>
        </p:spPr>
        <p:txBody>
          <a:bodyPr lIns="0" tIns="0" rIns="0" bIns="0" rtlCol="0" anchor="t">
            <a:spAutoFit/>
          </a:bodyPr>
          <a:lstStyle/>
          <a:p>
            <a:pPr algn="l">
              <a:lnSpc>
                <a:spcPts val="10151"/>
              </a:lnSpc>
            </a:pPr>
            <a:r>
              <a:rPr lang="en-US" sz="8459">
                <a:solidFill>
                  <a:srgbClr val="FFFFFF"/>
                </a:solidFill>
                <a:latin typeface="Anton"/>
                <a:ea typeface="Anton"/>
                <a:cs typeface="Anton"/>
                <a:sym typeface="Anton"/>
              </a:rPr>
              <a:t>INTRODUCTION</a:t>
            </a:r>
          </a:p>
        </p:txBody>
      </p:sp>
      <p:sp>
        <p:nvSpPr>
          <p:cNvPr id="21" name="Freeform 21"/>
          <p:cNvSpPr/>
          <p:nvPr/>
        </p:nvSpPr>
        <p:spPr>
          <a:xfrm rot="-387305">
            <a:off x="3912134" y="749198"/>
            <a:ext cx="1772339" cy="1346977"/>
          </a:xfrm>
          <a:custGeom>
            <a:avLst/>
            <a:gdLst/>
            <a:ahLst/>
            <a:cxnLst/>
            <a:rect l="l" t="t" r="r" b="b"/>
            <a:pathLst>
              <a:path w="1772339" h="1346977">
                <a:moveTo>
                  <a:pt x="0" y="0"/>
                </a:moveTo>
                <a:lnTo>
                  <a:pt x="1772338" y="0"/>
                </a:lnTo>
                <a:lnTo>
                  <a:pt x="1772338" y="1346978"/>
                </a:lnTo>
                <a:lnTo>
                  <a:pt x="0" y="134697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2" name="Freeform 22"/>
          <p:cNvSpPr/>
          <p:nvPr/>
        </p:nvSpPr>
        <p:spPr>
          <a:xfrm rot="-387305">
            <a:off x="15071658" y="7960561"/>
            <a:ext cx="1063624" cy="808354"/>
          </a:xfrm>
          <a:custGeom>
            <a:avLst/>
            <a:gdLst/>
            <a:ahLst/>
            <a:cxnLst/>
            <a:rect l="l" t="t" r="r" b="b"/>
            <a:pathLst>
              <a:path w="1063624" h="808354">
                <a:moveTo>
                  <a:pt x="0" y="0"/>
                </a:moveTo>
                <a:lnTo>
                  <a:pt x="1063624" y="0"/>
                </a:lnTo>
                <a:lnTo>
                  <a:pt x="1063624" y="808354"/>
                </a:lnTo>
                <a:lnTo>
                  <a:pt x="0" y="80835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D8351"/>
        </a:solidFill>
        <a:effectLst/>
      </p:bgPr>
    </p:bg>
    <p:spTree>
      <p:nvGrpSpPr>
        <p:cNvPr id="1" name=""/>
        <p:cNvGrpSpPr/>
        <p:nvPr/>
      </p:nvGrpSpPr>
      <p:grpSpPr>
        <a:xfrm>
          <a:off x="0" y="0"/>
          <a:ext cx="0" cy="0"/>
          <a:chOff x="0" y="0"/>
          <a:chExt cx="0" cy="0"/>
        </a:xfrm>
      </p:grpSpPr>
      <p:grpSp>
        <p:nvGrpSpPr>
          <p:cNvPr id="2" name="Group 2"/>
          <p:cNvGrpSpPr/>
          <p:nvPr/>
        </p:nvGrpSpPr>
        <p:grpSpPr>
          <a:xfrm>
            <a:off x="-1612675" y="-477100"/>
            <a:ext cx="21513350" cy="10764100"/>
            <a:chOff x="0" y="0"/>
            <a:chExt cx="28684467" cy="14352134"/>
          </a:xfrm>
        </p:grpSpPr>
        <p:sp>
          <p:nvSpPr>
            <p:cNvPr id="3" name="Freeform 3"/>
            <p:cNvSpPr/>
            <p:nvPr/>
          </p:nvSpPr>
          <p:spPr>
            <a:xfrm>
              <a:off x="0" y="0"/>
              <a:ext cx="14352134" cy="14352134"/>
            </a:xfrm>
            <a:custGeom>
              <a:avLst/>
              <a:gdLst/>
              <a:ahLst/>
              <a:cxnLst/>
              <a:rect l="l" t="t" r="r" b="b"/>
              <a:pathLst>
                <a:path w="14352134" h="14352134">
                  <a:moveTo>
                    <a:pt x="0" y="0"/>
                  </a:moveTo>
                  <a:lnTo>
                    <a:pt x="14352134" y="0"/>
                  </a:lnTo>
                  <a:lnTo>
                    <a:pt x="14352134" y="14352134"/>
                  </a:lnTo>
                  <a:lnTo>
                    <a:pt x="0" y="14352134"/>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4332333" y="0"/>
              <a:ext cx="14352134" cy="14352134"/>
            </a:xfrm>
            <a:custGeom>
              <a:avLst/>
              <a:gdLst/>
              <a:ahLst/>
              <a:cxnLst/>
              <a:rect l="l" t="t" r="r" b="b"/>
              <a:pathLst>
                <a:path w="14352134" h="14352134">
                  <a:moveTo>
                    <a:pt x="0" y="0"/>
                  </a:moveTo>
                  <a:lnTo>
                    <a:pt x="14352134" y="0"/>
                  </a:lnTo>
                  <a:lnTo>
                    <a:pt x="14352134" y="14352134"/>
                  </a:lnTo>
                  <a:lnTo>
                    <a:pt x="0" y="14352134"/>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7590381" y="2398558"/>
            <a:ext cx="9163812" cy="1227812"/>
            <a:chOff x="0" y="0"/>
            <a:chExt cx="3405465" cy="456281"/>
          </a:xfrm>
        </p:grpSpPr>
        <p:sp>
          <p:nvSpPr>
            <p:cNvPr id="6" name="Freeform 6"/>
            <p:cNvSpPr/>
            <p:nvPr/>
          </p:nvSpPr>
          <p:spPr>
            <a:xfrm>
              <a:off x="0" y="0"/>
              <a:ext cx="3405465" cy="456281"/>
            </a:xfrm>
            <a:custGeom>
              <a:avLst/>
              <a:gdLst/>
              <a:ahLst/>
              <a:cxnLst/>
              <a:rect l="l" t="t" r="r" b="b"/>
              <a:pathLst>
                <a:path w="3405465" h="456281">
                  <a:moveTo>
                    <a:pt x="21121" y="0"/>
                  </a:moveTo>
                  <a:lnTo>
                    <a:pt x="3384344" y="0"/>
                  </a:lnTo>
                  <a:cubicBezTo>
                    <a:pt x="3389945" y="0"/>
                    <a:pt x="3395318" y="2225"/>
                    <a:pt x="3399279" y="6186"/>
                  </a:cubicBezTo>
                  <a:cubicBezTo>
                    <a:pt x="3403240" y="10147"/>
                    <a:pt x="3405465" y="15519"/>
                    <a:pt x="3405465" y="21121"/>
                  </a:cubicBezTo>
                  <a:lnTo>
                    <a:pt x="3405465" y="435160"/>
                  </a:lnTo>
                  <a:cubicBezTo>
                    <a:pt x="3405465" y="446824"/>
                    <a:pt x="3396009" y="456281"/>
                    <a:pt x="3384344" y="456281"/>
                  </a:cubicBezTo>
                  <a:lnTo>
                    <a:pt x="21121" y="456281"/>
                  </a:lnTo>
                  <a:cubicBezTo>
                    <a:pt x="9456" y="456281"/>
                    <a:pt x="0" y="446824"/>
                    <a:pt x="0" y="435160"/>
                  </a:cubicBezTo>
                  <a:lnTo>
                    <a:pt x="0" y="21121"/>
                  </a:lnTo>
                  <a:cubicBezTo>
                    <a:pt x="0" y="9456"/>
                    <a:pt x="9456" y="0"/>
                    <a:pt x="21121" y="0"/>
                  </a:cubicBezTo>
                  <a:close/>
                </a:path>
              </a:pathLst>
            </a:custGeom>
            <a:solidFill>
              <a:srgbClr val="FFB703"/>
            </a:solidFill>
          </p:spPr>
        </p:sp>
        <p:sp>
          <p:nvSpPr>
            <p:cNvPr id="7" name="TextBox 7"/>
            <p:cNvSpPr txBox="1"/>
            <p:nvPr/>
          </p:nvSpPr>
          <p:spPr>
            <a:xfrm>
              <a:off x="0" y="28575"/>
              <a:ext cx="3405465" cy="427706"/>
            </a:xfrm>
            <a:prstGeom prst="rect">
              <a:avLst/>
            </a:prstGeom>
          </p:spPr>
          <p:txBody>
            <a:bodyPr lIns="50800" tIns="50800" rIns="50800" bIns="50800" rtlCol="0" anchor="ctr"/>
            <a:lstStyle/>
            <a:p>
              <a:pPr algn="ctr">
                <a:lnSpc>
                  <a:spcPts val="2499"/>
                </a:lnSpc>
              </a:pPr>
              <a:endParaRPr/>
            </a:p>
          </p:txBody>
        </p:sp>
      </p:grpSp>
      <p:grpSp>
        <p:nvGrpSpPr>
          <p:cNvPr id="8" name="Group 8"/>
          <p:cNvGrpSpPr/>
          <p:nvPr/>
        </p:nvGrpSpPr>
        <p:grpSpPr>
          <a:xfrm>
            <a:off x="7491522" y="8632577"/>
            <a:ext cx="3051565" cy="625723"/>
            <a:chOff x="0" y="0"/>
            <a:chExt cx="1090907" cy="223690"/>
          </a:xfrm>
        </p:grpSpPr>
        <p:sp>
          <p:nvSpPr>
            <p:cNvPr id="9" name="Freeform 9"/>
            <p:cNvSpPr/>
            <p:nvPr/>
          </p:nvSpPr>
          <p:spPr>
            <a:xfrm>
              <a:off x="0" y="0"/>
              <a:ext cx="1090907" cy="223690"/>
            </a:xfrm>
            <a:custGeom>
              <a:avLst/>
              <a:gdLst/>
              <a:ahLst/>
              <a:cxnLst/>
              <a:rect l="l" t="t" r="r" b="b"/>
              <a:pathLst>
                <a:path w="1090907" h="223690">
                  <a:moveTo>
                    <a:pt x="63426" y="0"/>
                  </a:moveTo>
                  <a:lnTo>
                    <a:pt x="1027481" y="0"/>
                  </a:lnTo>
                  <a:cubicBezTo>
                    <a:pt x="1044303" y="0"/>
                    <a:pt x="1060436" y="6682"/>
                    <a:pt x="1072330" y="18577"/>
                  </a:cubicBezTo>
                  <a:cubicBezTo>
                    <a:pt x="1084225" y="30472"/>
                    <a:pt x="1090907" y="46604"/>
                    <a:pt x="1090907" y="63426"/>
                  </a:cubicBezTo>
                  <a:lnTo>
                    <a:pt x="1090907" y="160265"/>
                  </a:lnTo>
                  <a:cubicBezTo>
                    <a:pt x="1090907" y="177086"/>
                    <a:pt x="1084225" y="193219"/>
                    <a:pt x="1072330" y="205113"/>
                  </a:cubicBezTo>
                  <a:cubicBezTo>
                    <a:pt x="1060436" y="217008"/>
                    <a:pt x="1044303" y="223690"/>
                    <a:pt x="1027481" y="223690"/>
                  </a:cubicBezTo>
                  <a:lnTo>
                    <a:pt x="63426" y="223690"/>
                  </a:lnTo>
                  <a:cubicBezTo>
                    <a:pt x="46604" y="223690"/>
                    <a:pt x="30472" y="217008"/>
                    <a:pt x="18577" y="205113"/>
                  </a:cubicBezTo>
                  <a:cubicBezTo>
                    <a:pt x="6682" y="193219"/>
                    <a:pt x="0" y="177086"/>
                    <a:pt x="0" y="160265"/>
                  </a:cubicBezTo>
                  <a:lnTo>
                    <a:pt x="0" y="63426"/>
                  </a:lnTo>
                  <a:cubicBezTo>
                    <a:pt x="0" y="46604"/>
                    <a:pt x="6682" y="30472"/>
                    <a:pt x="18577" y="18577"/>
                  </a:cubicBezTo>
                  <a:cubicBezTo>
                    <a:pt x="30472" y="6682"/>
                    <a:pt x="46604" y="0"/>
                    <a:pt x="63426" y="0"/>
                  </a:cubicBezTo>
                  <a:close/>
                </a:path>
              </a:pathLst>
            </a:custGeom>
            <a:solidFill>
              <a:srgbClr val="FFB703"/>
            </a:solidFill>
          </p:spPr>
        </p:sp>
        <p:sp>
          <p:nvSpPr>
            <p:cNvPr id="10" name="TextBox 10"/>
            <p:cNvSpPr txBox="1"/>
            <p:nvPr/>
          </p:nvSpPr>
          <p:spPr>
            <a:xfrm>
              <a:off x="0" y="28575"/>
              <a:ext cx="1090907" cy="195115"/>
            </a:xfrm>
            <a:prstGeom prst="rect">
              <a:avLst/>
            </a:prstGeom>
          </p:spPr>
          <p:txBody>
            <a:bodyPr lIns="50800" tIns="50800" rIns="50800" bIns="50800" rtlCol="0" anchor="ctr"/>
            <a:lstStyle/>
            <a:p>
              <a:pPr algn="ctr">
                <a:lnSpc>
                  <a:spcPts val="2499"/>
                </a:lnSpc>
              </a:pPr>
              <a:endParaRPr/>
            </a:p>
          </p:txBody>
        </p:sp>
      </p:grpSp>
      <p:grpSp>
        <p:nvGrpSpPr>
          <p:cNvPr id="11" name="Group 11"/>
          <p:cNvGrpSpPr/>
          <p:nvPr/>
        </p:nvGrpSpPr>
        <p:grpSpPr>
          <a:xfrm>
            <a:off x="10848043" y="8632577"/>
            <a:ext cx="3051565" cy="625723"/>
            <a:chOff x="0" y="0"/>
            <a:chExt cx="1090907" cy="223690"/>
          </a:xfrm>
        </p:grpSpPr>
        <p:sp>
          <p:nvSpPr>
            <p:cNvPr id="12" name="Freeform 12"/>
            <p:cNvSpPr/>
            <p:nvPr/>
          </p:nvSpPr>
          <p:spPr>
            <a:xfrm>
              <a:off x="0" y="0"/>
              <a:ext cx="1090907" cy="223690"/>
            </a:xfrm>
            <a:custGeom>
              <a:avLst/>
              <a:gdLst/>
              <a:ahLst/>
              <a:cxnLst/>
              <a:rect l="l" t="t" r="r" b="b"/>
              <a:pathLst>
                <a:path w="1090907" h="223690">
                  <a:moveTo>
                    <a:pt x="63426" y="0"/>
                  </a:moveTo>
                  <a:lnTo>
                    <a:pt x="1027481" y="0"/>
                  </a:lnTo>
                  <a:cubicBezTo>
                    <a:pt x="1044303" y="0"/>
                    <a:pt x="1060436" y="6682"/>
                    <a:pt x="1072330" y="18577"/>
                  </a:cubicBezTo>
                  <a:cubicBezTo>
                    <a:pt x="1084225" y="30472"/>
                    <a:pt x="1090907" y="46604"/>
                    <a:pt x="1090907" y="63426"/>
                  </a:cubicBezTo>
                  <a:lnTo>
                    <a:pt x="1090907" y="160265"/>
                  </a:lnTo>
                  <a:cubicBezTo>
                    <a:pt x="1090907" y="177086"/>
                    <a:pt x="1084225" y="193219"/>
                    <a:pt x="1072330" y="205113"/>
                  </a:cubicBezTo>
                  <a:cubicBezTo>
                    <a:pt x="1060436" y="217008"/>
                    <a:pt x="1044303" y="223690"/>
                    <a:pt x="1027481" y="223690"/>
                  </a:cubicBezTo>
                  <a:lnTo>
                    <a:pt x="63426" y="223690"/>
                  </a:lnTo>
                  <a:cubicBezTo>
                    <a:pt x="46604" y="223690"/>
                    <a:pt x="30472" y="217008"/>
                    <a:pt x="18577" y="205113"/>
                  </a:cubicBezTo>
                  <a:cubicBezTo>
                    <a:pt x="6682" y="193219"/>
                    <a:pt x="0" y="177086"/>
                    <a:pt x="0" y="160265"/>
                  </a:cubicBezTo>
                  <a:lnTo>
                    <a:pt x="0" y="63426"/>
                  </a:lnTo>
                  <a:cubicBezTo>
                    <a:pt x="0" y="46604"/>
                    <a:pt x="6682" y="30472"/>
                    <a:pt x="18577" y="18577"/>
                  </a:cubicBezTo>
                  <a:cubicBezTo>
                    <a:pt x="30472" y="6682"/>
                    <a:pt x="46604" y="0"/>
                    <a:pt x="63426" y="0"/>
                  </a:cubicBezTo>
                  <a:close/>
                </a:path>
              </a:pathLst>
            </a:custGeom>
            <a:solidFill>
              <a:srgbClr val="FFB703"/>
            </a:solidFill>
          </p:spPr>
        </p:sp>
        <p:sp>
          <p:nvSpPr>
            <p:cNvPr id="13" name="TextBox 13"/>
            <p:cNvSpPr txBox="1"/>
            <p:nvPr/>
          </p:nvSpPr>
          <p:spPr>
            <a:xfrm>
              <a:off x="0" y="28575"/>
              <a:ext cx="1090907" cy="195115"/>
            </a:xfrm>
            <a:prstGeom prst="rect">
              <a:avLst/>
            </a:prstGeom>
          </p:spPr>
          <p:txBody>
            <a:bodyPr lIns="50800" tIns="50800" rIns="50800" bIns="50800" rtlCol="0" anchor="ctr"/>
            <a:lstStyle/>
            <a:p>
              <a:pPr algn="ctr">
                <a:lnSpc>
                  <a:spcPts val="2499"/>
                </a:lnSpc>
              </a:pPr>
              <a:endParaRPr/>
            </a:p>
          </p:txBody>
        </p:sp>
      </p:grpSp>
      <p:grpSp>
        <p:nvGrpSpPr>
          <p:cNvPr id="14" name="Group 14"/>
          <p:cNvGrpSpPr/>
          <p:nvPr/>
        </p:nvGrpSpPr>
        <p:grpSpPr>
          <a:xfrm>
            <a:off x="14207735" y="8632577"/>
            <a:ext cx="3051565" cy="625723"/>
            <a:chOff x="0" y="0"/>
            <a:chExt cx="1090907" cy="223690"/>
          </a:xfrm>
        </p:grpSpPr>
        <p:sp>
          <p:nvSpPr>
            <p:cNvPr id="15" name="Freeform 15"/>
            <p:cNvSpPr/>
            <p:nvPr/>
          </p:nvSpPr>
          <p:spPr>
            <a:xfrm>
              <a:off x="0" y="0"/>
              <a:ext cx="1090907" cy="223690"/>
            </a:xfrm>
            <a:custGeom>
              <a:avLst/>
              <a:gdLst/>
              <a:ahLst/>
              <a:cxnLst/>
              <a:rect l="l" t="t" r="r" b="b"/>
              <a:pathLst>
                <a:path w="1090907" h="223690">
                  <a:moveTo>
                    <a:pt x="63426" y="0"/>
                  </a:moveTo>
                  <a:lnTo>
                    <a:pt x="1027481" y="0"/>
                  </a:lnTo>
                  <a:cubicBezTo>
                    <a:pt x="1044303" y="0"/>
                    <a:pt x="1060436" y="6682"/>
                    <a:pt x="1072330" y="18577"/>
                  </a:cubicBezTo>
                  <a:cubicBezTo>
                    <a:pt x="1084225" y="30472"/>
                    <a:pt x="1090907" y="46604"/>
                    <a:pt x="1090907" y="63426"/>
                  </a:cubicBezTo>
                  <a:lnTo>
                    <a:pt x="1090907" y="160265"/>
                  </a:lnTo>
                  <a:cubicBezTo>
                    <a:pt x="1090907" y="177086"/>
                    <a:pt x="1084225" y="193219"/>
                    <a:pt x="1072330" y="205113"/>
                  </a:cubicBezTo>
                  <a:cubicBezTo>
                    <a:pt x="1060436" y="217008"/>
                    <a:pt x="1044303" y="223690"/>
                    <a:pt x="1027481" y="223690"/>
                  </a:cubicBezTo>
                  <a:lnTo>
                    <a:pt x="63426" y="223690"/>
                  </a:lnTo>
                  <a:cubicBezTo>
                    <a:pt x="46604" y="223690"/>
                    <a:pt x="30472" y="217008"/>
                    <a:pt x="18577" y="205113"/>
                  </a:cubicBezTo>
                  <a:cubicBezTo>
                    <a:pt x="6682" y="193219"/>
                    <a:pt x="0" y="177086"/>
                    <a:pt x="0" y="160265"/>
                  </a:cubicBezTo>
                  <a:lnTo>
                    <a:pt x="0" y="63426"/>
                  </a:lnTo>
                  <a:cubicBezTo>
                    <a:pt x="0" y="46604"/>
                    <a:pt x="6682" y="30472"/>
                    <a:pt x="18577" y="18577"/>
                  </a:cubicBezTo>
                  <a:cubicBezTo>
                    <a:pt x="30472" y="6682"/>
                    <a:pt x="46604" y="0"/>
                    <a:pt x="63426" y="0"/>
                  </a:cubicBezTo>
                  <a:close/>
                </a:path>
              </a:pathLst>
            </a:custGeom>
            <a:solidFill>
              <a:srgbClr val="FFB703"/>
            </a:solidFill>
          </p:spPr>
        </p:sp>
        <p:sp>
          <p:nvSpPr>
            <p:cNvPr id="16" name="TextBox 16"/>
            <p:cNvSpPr txBox="1"/>
            <p:nvPr/>
          </p:nvSpPr>
          <p:spPr>
            <a:xfrm>
              <a:off x="0" y="28575"/>
              <a:ext cx="1090907" cy="195115"/>
            </a:xfrm>
            <a:prstGeom prst="rect">
              <a:avLst/>
            </a:prstGeom>
          </p:spPr>
          <p:txBody>
            <a:bodyPr lIns="50800" tIns="50800" rIns="50800" bIns="50800" rtlCol="0" anchor="ctr"/>
            <a:lstStyle/>
            <a:p>
              <a:pPr algn="ctr">
                <a:lnSpc>
                  <a:spcPts val="2499"/>
                </a:lnSpc>
              </a:pPr>
              <a:endParaRPr/>
            </a:p>
          </p:txBody>
        </p:sp>
      </p:grpSp>
      <p:sp>
        <p:nvSpPr>
          <p:cNvPr id="17" name="Freeform 17"/>
          <p:cNvSpPr/>
          <p:nvPr/>
        </p:nvSpPr>
        <p:spPr>
          <a:xfrm>
            <a:off x="7654600" y="5769986"/>
            <a:ext cx="2765178" cy="2367998"/>
          </a:xfrm>
          <a:custGeom>
            <a:avLst/>
            <a:gdLst/>
            <a:ahLst/>
            <a:cxnLst/>
            <a:rect l="l" t="t" r="r" b="b"/>
            <a:pathLst>
              <a:path w="2765178" h="2367998">
                <a:moveTo>
                  <a:pt x="0" y="0"/>
                </a:moveTo>
                <a:lnTo>
                  <a:pt x="2765178" y="0"/>
                </a:lnTo>
                <a:lnTo>
                  <a:pt x="2765178" y="2367998"/>
                </a:lnTo>
                <a:lnTo>
                  <a:pt x="0" y="2367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11530495" y="5769986"/>
            <a:ext cx="1782457" cy="2367998"/>
          </a:xfrm>
          <a:custGeom>
            <a:avLst/>
            <a:gdLst/>
            <a:ahLst/>
            <a:cxnLst/>
            <a:rect l="l" t="t" r="r" b="b"/>
            <a:pathLst>
              <a:path w="1782457" h="2367998">
                <a:moveTo>
                  <a:pt x="0" y="0"/>
                </a:moveTo>
                <a:lnTo>
                  <a:pt x="1782457" y="0"/>
                </a:lnTo>
                <a:lnTo>
                  <a:pt x="1782457" y="2367998"/>
                </a:lnTo>
                <a:lnTo>
                  <a:pt x="0" y="23679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14369484" y="6088589"/>
            <a:ext cx="2683732" cy="2049395"/>
          </a:xfrm>
          <a:custGeom>
            <a:avLst/>
            <a:gdLst/>
            <a:ahLst/>
            <a:cxnLst/>
            <a:rect l="l" t="t" r="r" b="b"/>
            <a:pathLst>
              <a:path w="2683732" h="2049395">
                <a:moveTo>
                  <a:pt x="0" y="0"/>
                </a:moveTo>
                <a:lnTo>
                  <a:pt x="2683732" y="0"/>
                </a:lnTo>
                <a:lnTo>
                  <a:pt x="2683732" y="2049395"/>
                </a:lnTo>
                <a:lnTo>
                  <a:pt x="0" y="20493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0" name="Group 20"/>
          <p:cNvGrpSpPr/>
          <p:nvPr/>
        </p:nvGrpSpPr>
        <p:grpSpPr>
          <a:xfrm>
            <a:off x="-1173922" y="9657331"/>
            <a:ext cx="21801584" cy="957083"/>
            <a:chOff x="0" y="0"/>
            <a:chExt cx="5095488" cy="223690"/>
          </a:xfrm>
        </p:grpSpPr>
        <p:sp>
          <p:nvSpPr>
            <p:cNvPr id="21" name="Freeform 21"/>
            <p:cNvSpPr/>
            <p:nvPr/>
          </p:nvSpPr>
          <p:spPr>
            <a:xfrm>
              <a:off x="0" y="0"/>
              <a:ext cx="5095488" cy="223690"/>
            </a:xfrm>
            <a:custGeom>
              <a:avLst/>
              <a:gdLst/>
              <a:ahLst/>
              <a:cxnLst/>
              <a:rect l="l" t="t" r="r" b="b"/>
              <a:pathLst>
                <a:path w="5095488" h="223690">
                  <a:moveTo>
                    <a:pt x="8878" y="0"/>
                  </a:moveTo>
                  <a:lnTo>
                    <a:pt x="5086610" y="0"/>
                  </a:lnTo>
                  <a:cubicBezTo>
                    <a:pt x="5088965" y="0"/>
                    <a:pt x="5091223" y="935"/>
                    <a:pt x="5092888" y="2600"/>
                  </a:cubicBezTo>
                  <a:cubicBezTo>
                    <a:pt x="5094553" y="4265"/>
                    <a:pt x="5095488" y="6523"/>
                    <a:pt x="5095488" y="8878"/>
                  </a:cubicBezTo>
                  <a:lnTo>
                    <a:pt x="5095488" y="214813"/>
                  </a:lnTo>
                  <a:cubicBezTo>
                    <a:pt x="5095488" y="219716"/>
                    <a:pt x="5091513" y="223690"/>
                    <a:pt x="5086610" y="223690"/>
                  </a:cubicBezTo>
                  <a:lnTo>
                    <a:pt x="8878" y="223690"/>
                  </a:lnTo>
                  <a:cubicBezTo>
                    <a:pt x="6523" y="223690"/>
                    <a:pt x="4265" y="222755"/>
                    <a:pt x="2600" y="221090"/>
                  </a:cubicBezTo>
                  <a:cubicBezTo>
                    <a:pt x="935" y="219425"/>
                    <a:pt x="0" y="217167"/>
                    <a:pt x="0" y="214813"/>
                  </a:cubicBezTo>
                  <a:lnTo>
                    <a:pt x="0" y="8878"/>
                  </a:lnTo>
                  <a:cubicBezTo>
                    <a:pt x="0" y="3975"/>
                    <a:pt x="3975" y="0"/>
                    <a:pt x="8878" y="0"/>
                  </a:cubicBezTo>
                  <a:close/>
                </a:path>
              </a:pathLst>
            </a:custGeom>
            <a:solidFill>
              <a:srgbClr val="F8E7C5"/>
            </a:solidFill>
          </p:spPr>
        </p:sp>
        <p:sp>
          <p:nvSpPr>
            <p:cNvPr id="22" name="TextBox 22"/>
            <p:cNvSpPr txBox="1"/>
            <p:nvPr/>
          </p:nvSpPr>
          <p:spPr>
            <a:xfrm>
              <a:off x="0" y="28575"/>
              <a:ext cx="5095488" cy="195115"/>
            </a:xfrm>
            <a:prstGeom prst="rect">
              <a:avLst/>
            </a:prstGeom>
          </p:spPr>
          <p:txBody>
            <a:bodyPr lIns="50800" tIns="50800" rIns="50800" bIns="50800" rtlCol="0" anchor="ctr"/>
            <a:lstStyle/>
            <a:p>
              <a:pPr algn="ctr">
                <a:lnSpc>
                  <a:spcPts val="2499"/>
                </a:lnSpc>
              </a:pPr>
              <a:endParaRPr/>
            </a:p>
          </p:txBody>
        </p:sp>
      </p:grpSp>
      <p:sp>
        <p:nvSpPr>
          <p:cNvPr id="23" name="Freeform 23"/>
          <p:cNvSpPr/>
          <p:nvPr/>
        </p:nvSpPr>
        <p:spPr>
          <a:xfrm>
            <a:off x="-2350761" y="1278699"/>
            <a:ext cx="9537483" cy="8982575"/>
          </a:xfrm>
          <a:custGeom>
            <a:avLst/>
            <a:gdLst/>
            <a:ahLst/>
            <a:cxnLst/>
            <a:rect l="l" t="t" r="r" b="b"/>
            <a:pathLst>
              <a:path w="9537483" h="8982575">
                <a:moveTo>
                  <a:pt x="0" y="0"/>
                </a:moveTo>
                <a:lnTo>
                  <a:pt x="9537483" y="0"/>
                </a:lnTo>
                <a:lnTo>
                  <a:pt x="9537483" y="8982575"/>
                </a:lnTo>
                <a:lnTo>
                  <a:pt x="0" y="898257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7903649" y="3844500"/>
            <a:ext cx="8559614" cy="1782921"/>
          </a:xfrm>
          <a:prstGeom prst="rect">
            <a:avLst/>
          </a:prstGeom>
        </p:spPr>
        <p:txBody>
          <a:bodyPr lIns="0" tIns="0" rIns="0" bIns="0" rtlCol="0" anchor="t">
            <a:spAutoFit/>
          </a:bodyPr>
          <a:lstStyle/>
          <a:p>
            <a:pPr algn="l">
              <a:lnSpc>
                <a:spcPts val="2859"/>
              </a:lnSpc>
            </a:pPr>
            <a:r>
              <a:rPr lang="en-US" sz="2118" b="1">
                <a:solidFill>
                  <a:srgbClr val="FFFFFF"/>
                </a:solidFill>
                <a:latin typeface="Poppins Medium"/>
                <a:ea typeface="Poppins Medium"/>
                <a:cs typeface="Poppins Medium"/>
                <a:sym typeface="Poppins Medium"/>
              </a:rPr>
              <a:t>The history of mutual funds in India dates back to 1963 when the concept was first introduced by the government. Over the decades, the industry has evolved through multiple phases, with regulatory reforms and the entry of private and foreign players transforming the sector.</a:t>
            </a:r>
          </a:p>
        </p:txBody>
      </p:sp>
      <p:sp>
        <p:nvSpPr>
          <p:cNvPr id="25" name="Freeform 25"/>
          <p:cNvSpPr/>
          <p:nvPr/>
        </p:nvSpPr>
        <p:spPr>
          <a:xfrm rot="-117657">
            <a:off x="3961126" y="1067962"/>
            <a:ext cx="2315544" cy="1212503"/>
          </a:xfrm>
          <a:custGeom>
            <a:avLst/>
            <a:gdLst/>
            <a:ahLst/>
            <a:cxnLst/>
            <a:rect l="l" t="t" r="r" b="b"/>
            <a:pathLst>
              <a:path w="2315544" h="1212503">
                <a:moveTo>
                  <a:pt x="0" y="0"/>
                </a:moveTo>
                <a:lnTo>
                  <a:pt x="2315545" y="0"/>
                </a:lnTo>
                <a:lnTo>
                  <a:pt x="2315545" y="1212503"/>
                </a:lnTo>
                <a:lnTo>
                  <a:pt x="0" y="12125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6" name="Freeform 26"/>
          <p:cNvSpPr/>
          <p:nvPr/>
        </p:nvSpPr>
        <p:spPr>
          <a:xfrm>
            <a:off x="16231266" y="4759773"/>
            <a:ext cx="1772339" cy="1346977"/>
          </a:xfrm>
          <a:custGeom>
            <a:avLst/>
            <a:gdLst/>
            <a:ahLst/>
            <a:cxnLst/>
            <a:rect l="l" t="t" r="r" b="b"/>
            <a:pathLst>
              <a:path w="1772339" h="1346977">
                <a:moveTo>
                  <a:pt x="0" y="0"/>
                </a:moveTo>
                <a:lnTo>
                  <a:pt x="1772338" y="0"/>
                </a:lnTo>
                <a:lnTo>
                  <a:pt x="1772338" y="1346978"/>
                </a:lnTo>
                <a:lnTo>
                  <a:pt x="0" y="13469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7" name="Freeform 27"/>
          <p:cNvSpPr/>
          <p:nvPr/>
        </p:nvSpPr>
        <p:spPr>
          <a:xfrm rot="-387305">
            <a:off x="2449785" y="824527"/>
            <a:ext cx="804122" cy="611132"/>
          </a:xfrm>
          <a:custGeom>
            <a:avLst/>
            <a:gdLst/>
            <a:ahLst/>
            <a:cxnLst/>
            <a:rect l="l" t="t" r="r" b="b"/>
            <a:pathLst>
              <a:path w="804122" h="611132">
                <a:moveTo>
                  <a:pt x="0" y="0"/>
                </a:moveTo>
                <a:lnTo>
                  <a:pt x="804121" y="0"/>
                </a:lnTo>
                <a:lnTo>
                  <a:pt x="804121" y="611132"/>
                </a:lnTo>
                <a:lnTo>
                  <a:pt x="0" y="6111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8" name="Freeform 28"/>
          <p:cNvSpPr/>
          <p:nvPr/>
        </p:nvSpPr>
        <p:spPr>
          <a:xfrm>
            <a:off x="6406575" y="1028700"/>
            <a:ext cx="5765711" cy="1163625"/>
          </a:xfrm>
          <a:custGeom>
            <a:avLst/>
            <a:gdLst/>
            <a:ahLst/>
            <a:cxnLst/>
            <a:rect l="l" t="t" r="r" b="b"/>
            <a:pathLst>
              <a:path w="5765711" h="1163625">
                <a:moveTo>
                  <a:pt x="0" y="0"/>
                </a:moveTo>
                <a:lnTo>
                  <a:pt x="5765711" y="0"/>
                </a:lnTo>
                <a:lnTo>
                  <a:pt x="5765711" y="1163625"/>
                </a:lnTo>
                <a:lnTo>
                  <a:pt x="0" y="116362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9" name="Freeform 29"/>
          <p:cNvSpPr/>
          <p:nvPr/>
        </p:nvSpPr>
        <p:spPr>
          <a:xfrm>
            <a:off x="12021182" y="1103342"/>
            <a:ext cx="5096253" cy="1028517"/>
          </a:xfrm>
          <a:custGeom>
            <a:avLst/>
            <a:gdLst/>
            <a:ahLst/>
            <a:cxnLst/>
            <a:rect l="l" t="t" r="r" b="b"/>
            <a:pathLst>
              <a:path w="5096253" h="1028517">
                <a:moveTo>
                  <a:pt x="0" y="0"/>
                </a:moveTo>
                <a:lnTo>
                  <a:pt x="5096253" y="0"/>
                </a:lnTo>
                <a:lnTo>
                  <a:pt x="5096253" y="1028516"/>
                </a:lnTo>
                <a:lnTo>
                  <a:pt x="0" y="102851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0" name="Freeform 30"/>
          <p:cNvSpPr/>
          <p:nvPr/>
        </p:nvSpPr>
        <p:spPr>
          <a:xfrm>
            <a:off x="11530495" y="1014795"/>
            <a:ext cx="6534782" cy="1318838"/>
          </a:xfrm>
          <a:custGeom>
            <a:avLst/>
            <a:gdLst/>
            <a:ahLst/>
            <a:cxnLst/>
            <a:rect l="l" t="t" r="r" b="b"/>
            <a:pathLst>
              <a:path w="6534782" h="1318838">
                <a:moveTo>
                  <a:pt x="0" y="0"/>
                </a:moveTo>
                <a:lnTo>
                  <a:pt x="6534782" y="0"/>
                </a:lnTo>
                <a:lnTo>
                  <a:pt x="6534782" y="1318838"/>
                </a:lnTo>
                <a:lnTo>
                  <a:pt x="0" y="131883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1" name="TextBox 31"/>
          <p:cNvSpPr txBox="1"/>
          <p:nvPr/>
        </p:nvSpPr>
        <p:spPr>
          <a:xfrm>
            <a:off x="7903649" y="2624185"/>
            <a:ext cx="8537275" cy="719408"/>
          </a:xfrm>
          <a:prstGeom prst="rect">
            <a:avLst/>
          </a:prstGeom>
        </p:spPr>
        <p:txBody>
          <a:bodyPr lIns="0" tIns="0" rIns="0" bIns="0" rtlCol="0" anchor="t">
            <a:spAutoFit/>
          </a:bodyPr>
          <a:lstStyle/>
          <a:p>
            <a:pPr algn="l">
              <a:lnSpc>
                <a:spcPts val="2827"/>
              </a:lnSpc>
            </a:pPr>
            <a:r>
              <a:rPr lang="en-US" sz="2094" b="1">
                <a:solidFill>
                  <a:srgbClr val="222222"/>
                </a:solidFill>
                <a:latin typeface="Poppins Bold"/>
                <a:ea typeface="Poppins Bold"/>
                <a:cs typeface="Poppins Bold"/>
                <a:sym typeface="Poppins Bold"/>
              </a:rPr>
              <a:t>First of all, let's know a bit about the history of mutual funds</a:t>
            </a:r>
          </a:p>
          <a:p>
            <a:pPr algn="l">
              <a:lnSpc>
                <a:spcPts val="2827"/>
              </a:lnSpc>
            </a:pPr>
            <a:r>
              <a:rPr lang="en-US" sz="2094" b="1">
                <a:solidFill>
                  <a:srgbClr val="222222"/>
                </a:solidFill>
                <a:latin typeface="Poppins Bold"/>
                <a:ea typeface="Poppins Bold"/>
                <a:cs typeface="Poppins Bold"/>
                <a:sym typeface="Poppins Bold"/>
              </a:rPr>
              <a:t>in India.</a:t>
            </a:r>
          </a:p>
        </p:txBody>
      </p:sp>
      <p:sp>
        <p:nvSpPr>
          <p:cNvPr id="32" name="TextBox 32"/>
          <p:cNvSpPr txBox="1"/>
          <p:nvPr/>
        </p:nvSpPr>
        <p:spPr>
          <a:xfrm>
            <a:off x="7851606" y="8722087"/>
            <a:ext cx="2331399" cy="380028"/>
          </a:xfrm>
          <a:prstGeom prst="rect">
            <a:avLst/>
          </a:prstGeom>
        </p:spPr>
        <p:txBody>
          <a:bodyPr lIns="0" tIns="0" rIns="0" bIns="0" rtlCol="0" anchor="t">
            <a:spAutoFit/>
          </a:bodyPr>
          <a:lstStyle/>
          <a:p>
            <a:pPr algn="ctr">
              <a:lnSpc>
                <a:spcPts val="2903"/>
              </a:lnSpc>
              <a:spcBef>
                <a:spcPct val="0"/>
              </a:spcBef>
            </a:pPr>
            <a:r>
              <a:rPr lang="en-US" sz="2073" b="1">
                <a:solidFill>
                  <a:srgbClr val="222222"/>
                </a:solidFill>
                <a:latin typeface="Poppins Medium"/>
                <a:ea typeface="Poppins Medium"/>
                <a:cs typeface="Poppins Medium"/>
                <a:sym typeface="Poppins Medium"/>
              </a:rPr>
              <a:t>Real estate funds</a:t>
            </a:r>
          </a:p>
        </p:txBody>
      </p:sp>
      <p:sp>
        <p:nvSpPr>
          <p:cNvPr id="33" name="TextBox 33"/>
          <p:cNvSpPr txBox="1"/>
          <p:nvPr/>
        </p:nvSpPr>
        <p:spPr>
          <a:xfrm>
            <a:off x="10989908" y="8722087"/>
            <a:ext cx="2767835" cy="380028"/>
          </a:xfrm>
          <a:prstGeom prst="rect">
            <a:avLst/>
          </a:prstGeom>
        </p:spPr>
        <p:txBody>
          <a:bodyPr lIns="0" tIns="0" rIns="0" bIns="0" rtlCol="0" anchor="t">
            <a:spAutoFit/>
          </a:bodyPr>
          <a:lstStyle/>
          <a:p>
            <a:pPr algn="ctr">
              <a:lnSpc>
                <a:spcPts val="2903"/>
              </a:lnSpc>
              <a:spcBef>
                <a:spcPct val="0"/>
              </a:spcBef>
            </a:pPr>
            <a:r>
              <a:rPr lang="en-US" sz="2073" b="1">
                <a:solidFill>
                  <a:srgbClr val="222222"/>
                </a:solidFill>
                <a:latin typeface="Poppins Medium"/>
                <a:ea typeface="Poppins Medium"/>
                <a:cs typeface="Poppins Medium"/>
                <a:sym typeface="Poppins Medium"/>
              </a:rPr>
              <a:t>Hybrid funds</a:t>
            </a:r>
          </a:p>
        </p:txBody>
      </p:sp>
      <p:sp>
        <p:nvSpPr>
          <p:cNvPr id="34" name="TextBox 34"/>
          <p:cNvSpPr txBox="1"/>
          <p:nvPr/>
        </p:nvSpPr>
        <p:spPr>
          <a:xfrm>
            <a:off x="6456910" y="1408952"/>
            <a:ext cx="11608367" cy="625773"/>
          </a:xfrm>
          <a:prstGeom prst="rect">
            <a:avLst/>
          </a:prstGeom>
        </p:spPr>
        <p:txBody>
          <a:bodyPr lIns="0" tIns="0" rIns="0" bIns="0" rtlCol="0" anchor="t">
            <a:spAutoFit/>
          </a:bodyPr>
          <a:lstStyle/>
          <a:p>
            <a:pPr algn="ctr">
              <a:lnSpc>
                <a:spcPts val="4761"/>
              </a:lnSpc>
              <a:spcBef>
                <a:spcPct val="0"/>
              </a:spcBef>
            </a:pPr>
            <a:r>
              <a:rPr lang="en-US" sz="4761" b="1">
                <a:solidFill>
                  <a:srgbClr val="000000"/>
                </a:solidFill>
                <a:latin typeface="Open Sauce Bold"/>
                <a:ea typeface="Open Sauce Bold"/>
                <a:cs typeface="Open Sauce Bold"/>
                <a:sym typeface="Open Sauce Bold"/>
              </a:rPr>
              <a:t>HISTORY OF MUTUAL FUNDS IN INDIA </a:t>
            </a:r>
          </a:p>
        </p:txBody>
      </p:sp>
      <p:sp>
        <p:nvSpPr>
          <p:cNvPr id="35" name="TextBox 35"/>
          <p:cNvSpPr txBox="1"/>
          <p:nvPr/>
        </p:nvSpPr>
        <p:spPr>
          <a:xfrm>
            <a:off x="15010264" y="8772080"/>
            <a:ext cx="1452999" cy="365768"/>
          </a:xfrm>
          <a:prstGeom prst="rect">
            <a:avLst/>
          </a:prstGeom>
        </p:spPr>
        <p:txBody>
          <a:bodyPr lIns="0" tIns="0" rIns="0" bIns="0" rtlCol="0" anchor="t">
            <a:spAutoFit/>
          </a:bodyPr>
          <a:lstStyle/>
          <a:p>
            <a:pPr algn="ctr">
              <a:lnSpc>
                <a:spcPts val="2546"/>
              </a:lnSpc>
              <a:spcBef>
                <a:spcPct val="0"/>
              </a:spcBef>
            </a:pPr>
            <a:r>
              <a:rPr lang="en-US" sz="2546">
                <a:solidFill>
                  <a:srgbClr val="000000"/>
                </a:solidFill>
                <a:latin typeface="Poppins"/>
                <a:ea typeface="Poppins"/>
                <a:cs typeface="Poppins"/>
                <a:sym typeface="Poppins"/>
              </a:rPr>
              <a:t>Gold Etf's</a:t>
            </a: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D8351"/>
        </a:solidFill>
        <a:effectLst/>
      </p:bgPr>
    </p:bg>
    <p:spTree>
      <p:nvGrpSpPr>
        <p:cNvPr id="1" name=""/>
        <p:cNvGrpSpPr/>
        <p:nvPr/>
      </p:nvGrpSpPr>
      <p:grpSpPr>
        <a:xfrm>
          <a:off x="0" y="0"/>
          <a:ext cx="0" cy="0"/>
          <a:chOff x="0" y="0"/>
          <a:chExt cx="0" cy="0"/>
        </a:xfrm>
      </p:grpSpPr>
      <p:grpSp>
        <p:nvGrpSpPr>
          <p:cNvPr id="2" name="Group 2"/>
          <p:cNvGrpSpPr/>
          <p:nvPr/>
        </p:nvGrpSpPr>
        <p:grpSpPr>
          <a:xfrm>
            <a:off x="-1612675" y="-477100"/>
            <a:ext cx="21513350" cy="10764100"/>
            <a:chOff x="0" y="0"/>
            <a:chExt cx="28684467" cy="14352134"/>
          </a:xfrm>
        </p:grpSpPr>
        <p:sp>
          <p:nvSpPr>
            <p:cNvPr id="3" name="Freeform 3"/>
            <p:cNvSpPr/>
            <p:nvPr/>
          </p:nvSpPr>
          <p:spPr>
            <a:xfrm>
              <a:off x="0" y="0"/>
              <a:ext cx="14352134" cy="14352134"/>
            </a:xfrm>
            <a:custGeom>
              <a:avLst/>
              <a:gdLst/>
              <a:ahLst/>
              <a:cxnLst/>
              <a:rect l="l" t="t" r="r" b="b"/>
              <a:pathLst>
                <a:path w="14352134" h="14352134">
                  <a:moveTo>
                    <a:pt x="0" y="0"/>
                  </a:moveTo>
                  <a:lnTo>
                    <a:pt x="14352134" y="0"/>
                  </a:lnTo>
                  <a:lnTo>
                    <a:pt x="14352134" y="14352134"/>
                  </a:lnTo>
                  <a:lnTo>
                    <a:pt x="0" y="14352134"/>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4332333" y="0"/>
              <a:ext cx="14352134" cy="14352134"/>
            </a:xfrm>
            <a:custGeom>
              <a:avLst/>
              <a:gdLst/>
              <a:ahLst/>
              <a:cxnLst/>
              <a:rect l="l" t="t" r="r" b="b"/>
              <a:pathLst>
                <a:path w="14352134" h="14352134">
                  <a:moveTo>
                    <a:pt x="0" y="0"/>
                  </a:moveTo>
                  <a:lnTo>
                    <a:pt x="14352134" y="0"/>
                  </a:lnTo>
                  <a:lnTo>
                    <a:pt x="14352134" y="14352134"/>
                  </a:lnTo>
                  <a:lnTo>
                    <a:pt x="0" y="14352134"/>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8439533" y="6653249"/>
            <a:ext cx="9070914" cy="1961149"/>
            <a:chOff x="0" y="0"/>
            <a:chExt cx="3242770" cy="701093"/>
          </a:xfrm>
        </p:grpSpPr>
        <p:sp>
          <p:nvSpPr>
            <p:cNvPr id="6" name="Freeform 6"/>
            <p:cNvSpPr/>
            <p:nvPr/>
          </p:nvSpPr>
          <p:spPr>
            <a:xfrm>
              <a:off x="0" y="0"/>
              <a:ext cx="3242770" cy="701093"/>
            </a:xfrm>
            <a:custGeom>
              <a:avLst/>
              <a:gdLst/>
              <a:ahLst/>
              <a:cxnLst/>
              <a:rect l="l" t="t" r="r" b="b"/>
              <a:pathLst>
                <a:path w="3242770" h="701093">
                  <a:moveTo>
                    <a:pt x="21337" y="0"/>
                  </a:moveTo>
                  <a:lnTo>
                    <a:pt x="3221433" y="0"/>
                  </a:lnTo>
                  <a:cubicBezTo>
                    <a:pt x="3227092" y="0"/>
                    <a:pt x="3232519" y="2248"/>
                    <a:pt x="3236521" y="6250"/>
                  </a:cubicBezTo>
                  <a:cubicBezTo>
                    <a:pt x="3240522" y="10251"/>
                    <a:pt x="3242770" y="15678"/>
                    <a:pt x="3242770" y="21337"/>
                  </a:cubicBezTo>
                  <a:lnTo>
                    <a:pt x="3242770" y="679756"/>
                  </a:lnTo>
                  <a:cubicBezTo>
                    <a:pt x="3242770" y="691540"/>
                    <a:pt x="3233217" y="701093"/>
                    <a:pt x="3221433" y="701093"/>
                  </a:cubicBezTo>
                  <a:lnTo>
                    <a:pt x="21337" y="701093"/>
                  </a:lnTo>
                  <a:cubicBezTo>
                    <a:pt x="15678" y="701093"/>
                    <a:pt x="10251" y="698845"/>
                    <a:pt x="6250" y="694843"/>
                  </a:cubicBezTo>
                  <a:cubicBezTo>
                    <a:pt x="2248" y="690842"/>
                    <a:pt x="0" y="685415"/>
                    <a:pt x="0" y="679756"/>
                  </a:cubicBezTo>
                  <a:lnTo>
                    <a:pt x="0" y="21337"/>
                  </a:lnTo>
                  <a:cubicBezTo>
                    <a:pt x="0" y="9553"/>
                    <a:pt x="9553" y="0"/>
                    <a:pt x="21337" y="0"/>
                  </a:cubicBezTo>
                  <a:close/>
                </a:path>
              </a:pathLst>
            </a:custGeom>
            <a:solidFill>
              <a:srgbClr val="FFB703"/>
            </a:solidFill>
          </p:spPr>
        </p:sp>
        <p:sp>
          <p:nvSpPr>
            <p:cNvPr id="7" name="TextBox 7"/>
            <p:cNvSpPr txBox="1"/>
            <p:nvPr/>
          </p:nvSpPr>
          <p:spPr>
            <a:xfrm>
              <a:off x="0" y="28575"/>
              <a:ext cx="3242770" cy="672518"/>
            </a:xfrm>
            <a:prstGeom prst="rect">
              <a:avLst/>
            </a:prstGeom>
          </p:spPr>
          <p:txBody>
            <a:bodyPr lIns="50800" tIns="50800" rIns="50800" bIns="50800" rtlCol="0" anchor="ctr"/>
            <a:lstStyle/>
            <a:p>
              <a:pPr algn="ctr">
                <a:lnSpc>
                  <a:spcPts val="2499"/>
                </a:lnSpc>
              </a:pPr>
              <a:endParaRPr/>
            </a:p>
          </p:txBody>
        </p:sp>
      </p:grpSp>
      <p:sp>
        <p:nvSpPr>
          <p:cNvPr id="8" name="Freeform 8"/>
          <p:cNvSpPr/>
          <p:nvPr/>
        </p:nvSpPr>
        <p:spPr>
          <a:xfrm rot="-459008">
            <a:off x="1309015" y="4887553"/>
            <a:ext cx="2815748" cy="4399606"/>
          </a:xfrm>
          <a:custGeom>
            <a:avLst/>
            <a:gdLst/>
            <a:ahLst/>
            <a:cxnLst/>
            <a:rect l="l" t="t" r="r" b="b"/>
            <a:pathLst>
              <a:path w="2815748" h="4399606">
                <a:moveTo>
                  <a:pt x="0" y="0"/>
                </a:moveTo>
                <a:lnTo>
                  <a:pt x="2815748" y="0"/>
                </a:lnTo>
                <a:lnTo>
                  <a:pt x="2815748" y="4399606"/>
                </a:lnTo>
                <a:lnTo>
                  <a:pt x="0" y="43996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415908">
            <a:off x="4182449" y="4021170"/>
            <a:ext cx="4225457" cy="4913322"/>
          </a:xfrm>
          <a:custGeom>
            <a:avLst/>
            <a:gdLst/>
            <a:ahLst/>
            <a:cxnLst/>
            <a:rect l="l" t="t" r="r" b="b"/>
            <a:pathLst>
              <a:path w="4225457" h="4913322">
                <a:moveTo>
                  <a:pt x="0" y="0"/>
                </a:moveTo>
                <a:lnTo>
                  <a:pt x="4225457" y="0"/>
                </a:lnTo>
                <a:lnTo>
                  <a:pt x="4225457" y="4913322"/>
                </a:lnTo>
                <a:lnTo>
                  <a:pt x="0" y="49133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4189027" y="740051"/>
            <a:ext cx="2539580" cy="4918200"/>
          </a:xfrm>
          <a:custGeom>
            <a:avLst/>
            <a:gdLst/>
            <a:ahLst/>
            <a:cxnLst/>
            <a:rect l="l" t="t" r="r" b="b"/>
            <a:pathLst>
              <a:path w="2539580" h="4918200">
                <a:moveTo>
                  <a:pt x="0" y="0"/>
                </a:moveTo>
                <a:lnTo>
                  <a:pt x="2539580" y="0"/>
                </a:lnTo>
                <a:lnTo>
                  <a:pt x="2539580" y="4918200"/>
                </a:lnTo>
                <a:lnTo>
                  <a:pt x="0" y="49182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1807651" y="2556201"/>
            <a:ext cx="1601786" cy="3102050"/>
          </a:xfrm>
          <a:custGeom>
            <a:avLst/>
            <a:gdLst/>
            <a:ahLst/>
            <a:cxnLst/>
            <a:rect l="l" t="t" r="r" b="b"/>
            <a:pathLst>
              <a:path w="1601786" h="3102050">
                <a:moveTo>
                  <a:pt x="0" y="0"/>
                </a:moveTo>
                <a:lnTo>
                  <a:pt x="1601786" y="0"/>
                </a:lnTo>
                <a:lnTo>
                  <a:pt x="1601786" y="3102050"/>
                </a:lnTo>
                <a:lnTo>
                  <a:pt x="0" y="31020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1028700" y="1159438"/>
            <a:ext cx="10155236" cy="1289296"/>
          </a:xfrm>
          <a:prstGeom prst="rect">
            <a:avLst/>
          </a:prstGeom>
        </p:spPr>
        <p:txBody>
          <a:bodyPr lIns="0" tIns="0" rIns="0" bIns="0" rtlCol="0" anchor="t">
            <a:spAutoFit/>
          </a:bodyPr>
          <a:lstStyle/>
          <a:p>
            <a:pPr algn="l">
              <a:lnSpc>
                <a:spcPts val="10151"/>
              </a:lnSpc>
            </a:pPr>
            <a:r>
              <a:rPr lang="en-US" sz="8459">
                <a:solidFill>
                  <a:srgbClr val="FFFFFF"/>
                </a:solidFill>
                <a:latin typeface="Anton"/>
                <a:ea typeface="Anton"/>
                <a:cs typeface="Anton"/>
                <a:sym typeface="Anton"/>
              </a:rPr>
              <a:t>ADVANTAGES </a:t>
            </a:r>
          </a:p>
        </p:txBody>
      </p:sp>
      <p:grpSp>
        <p:nvGrpSpPr>
          <p:cNvPr id="13" name="Group 13"/>
          <p:cNvGrpSpPr/>
          <p:nvPr/>
        </p:nvGrpSpPr>
        <p:grpSpPr>
          <a:xfrm>
            <a:off x="-1173922" y="9657331"/>
            <a:ext cx="21801584" cy="957083"/>
            <a:chOff x="0" y="0"/>
            <a:chExt cx="5095488" cy="223690"/>
          </a:xfrm>
        </p:grpSpPr>
        <p:sp>
          <p:nvSpPr>
            <p:cNvPr id="14" name="Freeform 14"/>
            <p:cNvSpPr/>
            <p:nvPr/>
          </p:nvSpPr>
          <p:spPr>
            <a:xfrm>
              <a:off x="0" y="0"/>
              <a:ext cx="5095488" cy="223690"/>
            </a:xfrm>
            <a:custGeom>
              <a:avLst/>
              <a:gdLst/>
              <a:ahLst/>
              <a:cxnLst/>
              <a:rect l="l" t="t" r="r" b="b"/>
              <a:pathLst>
                <a:path w="5095488" h="223690">
                  <a:moveTo>
                    <a:pt x="8878" y="0"/>
                  </a:moveTo>
                  <a:lnTo>
                    <a:pt x="5086610" y="0"/>
                  </a:lnTo>
                  <a:cubicBezTo>
                    <a:pt x="5088965" y="0"/>
                    <a:pt x="5091223" y="935"/>
                    <a:pt x="5092888" y="2600"/>
                  </a:cubicBezTo>
                  <a:cubicBezTo>
                    <a:pt x="5094553" y="4265"/>
                    <a:pt x="5095488" y="6523"/>
                    <a:pt x="5095488" y="8878"/>
                  </a:cubicBezTo>
                  <a:lnTo>
                    <a:pt x="5095488" y="214813"/>
                  </a:lnTo>
                  <a:cubicBezTo>
                    <a:pt x="5095488" y="219716"/>
                    <a:pt x="5091513" y="223690"/>
                    <a:pt x="5086610" y="223690"/>
                  </a:cubicBezTo>
                  <a:lnTo>
                    <a:pt x="8878" y="223690"/>
                  </a:lnTo>
                  <a:cubicBezTo>
                    <a:pt x="6523" y="223690"/>
                    <a:pt x="4265" y="222755"/>
                    <a:pt x="2600" y="221090"/>
                  </a:cubicBezTo>
                  <a:cubicBezTo>
                    <a:pt x="935" y="219425"/>
                    <a:pt x="0" y="217167"/>
                    <a:pt x="0" y="214813"/>
                  </a:cubicBezTo>
                  <a:lnTo>
                    <a:pt x="0" y="8878"/>
                  </a:lnTo>
                  <a:cubicBezTo>
                    <a:pt x="0" y="3975"/>
                    <a:pt x="3975" y="0"/>
                    <a:pt x="8878" y="0"/>
                  </a:cubicBezTo>
                  <a:close/>
                </a:path>
              </a:pathLst>
            </a:custGeom>
            <a:solidFill>
              <a:srgbClr val="F8E7C5"/>
            </a:solidFill>
          </p:spPr>
        </p:sp>
        <p:sp>
          <p:nvSpPr>
            <p:cNvPr id="15" name="TextBox 15"/>
            <p:cNvSpPr txBox="1"/>
            <p:nvPr/>
          </p:nvSpPr>
          <p:spPr>
            <a:xfrm>
              <a:off x="0" y="28575"/>
              <a:ext cx="5095488" cy="195115"/>
            </a:xfrm>
            <a:prstGeom prst="rect">
              <a:avLst/>
            </a:prstGeom>
          </p:spPr>
          <p:txBody>
            <a:bodyPr lIns="50800" tIns="50800" rIns="50800" bIns="50800" rtlCol="0" anchor="ctr"/>
            <a:lstStyle/>
            <a:p>
              <a:pPr algn="ctr">
                <a:lnSpc>
                  <a:spcPts val="2499"/>
                </a:lnSpc>
              </a:pPr>
              <a:endParaRPr/>
            </a:p>
          </p:txBody>
        </p:sp>
      </p:grpSp>
      <p:sp>
        <p:nvSpPr>
          <p:cNvPr id="16" name="Freeform 16"/>
          <p:cNvSpPr/>
          <p:nvPr/>
        </p:nvSpPr>
        <p:spPr>
          <a:xfrm rot="925038">
            <a:off x="10477103" y="867321"/>
            <a:ext cx="1895525" cy="1847275"/>
          </a:xfrm>
          <a:custGeom>
            <a:avLst/>
            <a:gdLst/>
            <a:ahLst/>
            <a:cxnLst/>
            <a:rect l="l" t="t" r="r" b="b"/>
            <a:pathLst>
              <a:path w="1895525" h="1847275">
                <a:moveTo>
                  <a:pt x="0" y="0"/>
                </a:moveTo>
                <a:lnTo>
                  <a:pt x="1895525" y="0"/>
                </a:lnTo>
                <a:lnTo>
                  <a:pt x="1895525" y="1847275"/>
                </a:lnTo>
                <a:lnTo>
                  <a:pt x="0" y="184727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rot="-5570797">
            <a:off x="16373131" y="1607139"/>
            <a:ext cx="1772339" cy="1346977"/>
          </a:xfrm>
          <a:custGeom>
            <a:avLst/>
            <a:gdLst/>
            <a:ahLst/>
            <a:cxnLst/>
            <a:rect l="l" t="t" r="r" b="b"/>
            <a:pathLst>
              <a:path w="1772339" h="1346977">
                <a:moveTo>
                  <a:pt x="0" y="0"/>
                </a:moveTo>
                <a:lnTo>
                  <a:pt x="1772338" y="0"/>
                </a:lnTo>
                <a:lnTo>
                  <a:pt x="1772338" y="1346978"/>
                </a:lnTo>
                <a:lnTo>
                  <a:pt x="0" y="134697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18"/>
          <p:cNvSpPr/>
          <p:nvPr/>
        </p:nvSpPr>
        <p:spPr>
          <a:xfrm rot="-387305">
            <a:off x="525370" y="7729181"/>
            <a:ext cx="1772339" cy="1346977"/>
          </a:xfrm>
          <a:custGeom>
            <a:avLst/>
            <a:gdLst/>
            <a:ahLst/>
            <a:cxnLst/>
            <a:rect l="l" t="t" r="r" b="b"/>
            <a:pathLst>
              <a:path w="1772339" h="1346977">
                <a:moveTo>
                  <a:pt x="0" y="0"/>
                </a:moveTo>
                <a:lnTo>
                  <a:pt x="1772338" y="0"/>
                </a:lnTo>
                <a:lnTo>
                  <a:pt x="1772338" y="1346978"/>
                </a:lnTo>
                <a:lnTo>
                  <a:pt x="0" y="134697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rot="-390447">
            <a:off x="15540690" y="8319473"/>
            <a:ext cx="3095256" cy="1620789"/>
          </a:xfrm>
          <a:custGeom>
            <a:avLst/>
            <a:gdLst/>
            <a:ahLst/>
            <a:cxnLst/>
            <a:rect l="l" t="t" r="r" b="b"/>
            <a:pathLst>
              <a:path w="3095256" h="1620789">
                <a:moveTo>
                  <a:pt x="0" y="0"/>
                </a:moveTo>
                <a:lnTo>
                  <a:pt x="3095256" y="0"/>
                </a:lnTo>
                <a:lnTo>
                  <a:pt x="3095256" y="1620788"/>
                </a:lnTo>
                <a:lnTo>
                  <a:pt x="0" y="162078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Freeform 20"/>
          <p:cNvSpPr/>
          <p:nvPr/>
        </p:nvSpPr>
        <p:spPr>
          <a:xfrm rot="218407">
            <a:off x="17095961" y="5039320"/>
            <a:ext cx="1807022" cy="2823473"/>
          </a:xfrm>
          <a:custGeom>
            <a:avLst/>
            <a:gdLst/>
            <a:ahLst/>
            <a:cxnLst/>
            <a:rect l="l" t="t" r="r" b="b"/>
            <a:pathLst>
              <a:path w="1807022" h="2823473">
                <a:moveTo>
                  <a:pt x="0" y="0"/>
                </a:moveTo>
                <a:lnTo>
                  <a:pt x="1807022" y="0"/>
                </a:lnTo>
                <a:lnTo>
                  <a:pt x="1807022" y="2823473"/>
                </a:lnTo>
                <a:lnTo>
                  <a:pt x="0" y="28234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TextBox 21"/>
          <p:cNvSpPr txBox="1"/>
          <p:nvPr/>
        </p:nvSpPr>
        <p:spPr>
          <a:xfrm>
            <a:off x="0" y="2476457"/>
            <a:ext cx="10577447" cy="4429357"/>
          </a:xfrm>
          <a:prstGeom prst="rect">
            <a:avLst/>
          </a:prstGeom>
        </p:spPr>
        <p:txBody>
          <a:bodyPr lIns="0" tIns="0" rIns="0" bIns="0" rtlCol="0" anchor="t">
            <a:spAutoFit/>
          </a:bodyPr>
          <a:lstStyle/>
          <a:p>
            <a:pPr marL="569559" lvl="1" indent="-284779" algn="l">
              <a:lnSpc>
                <a:spcPts val="3561"/>
              </a:lnSpc>
              <a:buAutoNum type="arabicPeriod"/>
            </a:pPr>
            <a:r>
              <a:rPr lang="en-US" sz="2638">
                <a:solidFill>
                  <a:srgbClr val="FFFFFF"/>
                </a:solidFill>
                <a:latin typeface="Poppins"/>
                <a:ea typeface="Poppins"/>
                <a:cs typeface="Poppins"/>
                <a:sym typeface="Poppins"/>
              </a:rPr>
              <a:t>Diversification – Reduces risk by investing in multiple assets.</a:t>
            </a:r>
          </a:p>
          <a:p>
            <a:pPr marL="569559" lvl="1" indent="-284779" algn="l">
              <a:lnSpc>
                <a:spcPts val="3561"/>
              </a:lnSpc>
              <a:buAutoNum type="arabicPeriod"/>
            </a:pPr>
            <a:r>
              <a:rPr lang="en-US" sz="2638">
                <a:solidFill>
                  <a:srgbClr val="FFFFFF"/>
                </a:solidFill>
                <a:latin typeface="Poppins"/>
                <a:ea typeface="Poppins"/>
                <a:cs typeface="Poppins"/>
                <a:sym typeface="Poppins"/>
              </a:rPr>
              <a:t>Professional Management – Experts handle investments.</a:t>
            </a:r>
          </a:p>
          <a:p>
            <a:pPr marL="569559" lvl="1" indent="-284779" algn="l">
              <a:lnSpc>
                <a:spcPts val="3561"/>
              </a:lnSpc>
              <a:buAutoNum type="arabicPeriod"/>
            </a:pPr>
            <a:r>
              <a:rPr lang="en-US" sz="2638">
                <a:solidFill>
                  <a:srgbClr val="FFFFFF"/>
                </a:solidFill>
                <a:latin typeface="Poppins"/>
                <a:ea typeface="Poppins"/>
                <a:cs typeface="Poppins"/>
                <a:sym typeface="Poppins"/>
              </a:rPr>
              <a:t>Liquidity – Easy to buy and sell units.</a:t>
            </a:r>
          </a:p>
          <a:p>
            <a:pPr algn="l">
              <a:lnSpc>
                <a:spcPts val="3561"/>
              </a:lnSpc>
            </a:pPr>
            <a:endParaRPr lang="en-US" sz="2638">
              <a:solidFill>
                <a:srgbClr val="FFFFFF"/>
              </a:solidFill>
              <a:latin typeface="Poppins"/>
              <a:ea typeface="Poppins"/>
              <a:cs typeface="Poppins"/>
              <a:sym typeface="Poppins"/>
            </a:endParaRPr>
          </a:p>
          <a:p>
            <a:pPr algn="l">
              <a:lnSpc>
                <a:spcPts val="3561"/>
              </a:lnSpc>
            </a:pPr>
            <a:endParaRPr lang="en-US" sz="2638">
              <a:solidFill>
                <a:srgbClr val="FFFFFF"/>
              </a:solidFill>
              <a:latin typeface="Poppins"/>
              <a:ea typeface="Poppins"/>
              <a:cs typeface="Poppins"/>
              <a:sym typeface="Poppins"/>
            </a:endParaRPr>
          </a:p>
          <a:p>
            <a:pPr algn="l">
              <a:lnSpc>
                <a:spcPts val="3561"/>
              </a:lnSpc>
            </a:pPr>
            <a:endParaRPr lang="en-US" sz="2638">
              <a:solidFill>
                <a:srgbClr val="FFFFFF"/>
              </a:solidFill>
              <a:latin typeface="Poppins"/>
              <a:ea typeface="Poppins"/>
              <a:cs typeface="Poppins"/>
              <a:sym typeface="Poppins"/>
            </a:endParaRPr>
          </a:p>
          <a:p>
            <a:pPr algn="l">
              <a:lnSpc>
                <a:spcPts val="3561"/>
              </a:lnSpc>
            </a:pPr>
            <a:endParaRPr lang="en-US" sz="2638">
              <a:solidFill>
                <a:srgbClr val="FFFFFF"/>
              </a:solidFill>
              <a:latin typeface="Poppins"/>
              <a:ea typeface="Poppins"/>
              <a:cs typeface="Poppins"/>
              <a:sym typeface="Poppins"/>
            </a:endParaRPr>
          </a:p>
          <a:p>
            <a:pPr algn="l">
              <a:lnSpc>
                <a:spcPts val="3561"/>
              </a:lnSpc>
            </a:pPr>
            <a:endParaRPr lang="en-US" sz="2638">
              <a:solidFill>
                <a:srgbClr val="FFFFFF"/>
              </a:solidFill>
              <a:latin typeface="Poppins"/>
              <a:ea typeface="Poppins"/>
              <a:cs typeface="Poppins"/>
              <a:sym typeface="Poppins"/>
            </a:endParaRPr>
          </a:p>
          <a:p>
            <a:pPr algn="l">
              <a:lnSpc>
                <a:spcPts val="3561"/>
              </a:lnSpc>
            </a:pPr>
            <a:endParaRPr lang="en-US" sz="2638">
              <a:solidFill>
                <a:srgbClr val="FFFFFF"/>
              </a:solidFill>
              <a:latin typeface="Poppins"/>
              <a:ea typeface="Poppins"/>
              <a:cs typeface="Poppins"/>
              <a:sym typeface="Poppins"/>
            </a:endParaRPr>
          </a:p>
        </p:txBody>
      </p:sp>
      <p:sp>
        <p:nvSpPr>
          <p:cNvPr id="22" name="TextBox 22"/>
          <p:cNvSpPr txBox="1"/>
          <p:nvPr/>
        </p:nvSpPr>
        <p:spPr>
          <a:xfrm>
            <a:off x="8688952" y="7082786"/>
            <a:ext cx="8568620" cy="1044926"/>
          </a:xfrm>
          <a:prstGeom prst="rect">
            <a:avLst/>
          </a:prstGeom>
        </p:spPr>
        <p:txBody>
          <a:bodyPr lIns="0" tIns="0" rIns="0" bIns="0" rtlCol="0" anchor="t">
            <a:spAutoFit/>
          </a:bodyPr>
          <a:lstStyle/>
          <a:p>
            <a:pPr marL="431877" lvl="1" indent="-215938" algn="l">
              <a:lnSpc>
                <a:spcPts val="2700"/>
              </a:lnSpc>
              <a:buFont typeface="Arial"/>
              <a:buChar char="•"/>
            </a:pPr>
            <a:r>
              <a:rPr lang="en-US" sz="2000" b="1">
                <a:solidFill>
                  <a:srgbClr val="222222"/>
                </a:solidFill>
                <a:latin typeface="Poppins Medium"/>
                <a:ea typeface="Poppins Medium"/>
                <a:cs typeface="Poppins Medium"/>
                <a:sym typeface="Poppins Medium"/>
              </a:rPr>
              <a:t>Affordable – Start investing with a small amount.</a:t>
            </a:r>
          </a:p>
          <a:p>
            <a:pPr marL="431877" lvl="1" indent="-215938" algn="l">
              <a:lnSpc>
                <a:spcPts val="2700"/>
              </a:lnSpc>
              <a:buFont typeface="Arial"/>
              <a:buChar char="•"/>
            </a:pPr>
            <a:r>
              <a:rPr lang="en-US" sz="2000" b="1">
                <a:solidFill>
                  <a:srgbClr val="222222"/>
                </a:solidFill>
                <a:latin typeface="Poppins Medium"/>
                <a:ea typeface="Poppins Medium"/>
                <a:cs typeface="Poppins Medium"/>
                <a:sym typeface="Poppins Medium"/>
              </a:rPr>
              <a:t>Tax Benefits – Some funds offer tax savings under Section 80C.</a:t>
            </a:r>
          </a:p>
          <a:p>
            <a:pPr marL="431877" lvl="1" indent="-215938" algn="l">
              <a:lnSpc>
                <a:spcPts val="2700"/>
              </a:lnSpc>
              <a:buFont typeface="Arial"/>
              <a:buChar char="•"/>
            </a:pPr>
            <a:r>
              <a:rPr lang="en-US" sz="2000" b="1">
                <a:solidFill>
                  <a:srgbClr val="222222"/>
                </a:solidFill>
                <a:latin typeface="Poppins Medium"/>
                <a:ea typeface="Poppins Medium"/>
                <a:cs typeface="Poppins Medium"/>
                <a:sym typeface="Poppins Medium"/>
              </a:rPr>
              <a:t>Transparency – Regular updates on fund performance.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8351"/>
        </a:solidFill>
        <a:effectLst/>
      </p:bgPr>
    </p:bg>
    <p:spTree>
      <p:nvGrpSpPr>
        <p:cNvPr id="1" name=""/>
        <p:cNvGrpSpPr/>
        <p:nvPr/>
      </p:nvGrpSpPr>
      <p:grpSpPr>
        <a:xfrm>
          <a:off x="0" y="0"/>
          <a:ext cx="0" cy="0"/>
          <a:chOff x="0" y="0"/>
          <a:chExt cx="0" cy="0"/>
        </a:xfrm>
      </p:grpSpPr>
      <p:grpSp>
        <p:nvGrpSpPr>
          <p:cNvPr id="2" name="Group 2"/>
          <p:cNvGrpSpPr/>
          <p:nvPr/>
        </p:nvGrpSpPr>
        <p:grpSpPr>
          <a:xfrm>
            <a:off x="-1756677" y="-546150"/>
            <a:ext cx="21513350" cy="10764100"/>
            <a:chOff x="0" y="0"/>
            <a:chExt cx="28684467" cy="14352134"/>
          </a:xfrm>
        </p:grpSpPr>
        <p:sp>
          <p:nvSpPr>
            <p:cNvPr id="3" name="Freeform 3"/>
            <p:cNvSpPr/>
            <p:nvPr/>
          </p:nvSpPr>
          <p:spPr>
            <a:xfrm>
              <a:off x="0" y="0"/>
              <a:ext cx="14352134" cy="14352134"/>
            </a:xfrm>
            <a:custGeom>
              <a:avLst/>
              <a:gdLst/>
              <a:ahLst/>
              <a:cxnLst/>
              <a:rect l="l" t="t" r="r" b="b"/>
              <a:pathLst>
                <a:path w="14352134" h="14352134">
                  <a:moveTo>
                    <a:pt x="0" y="0"/>
                  </a:moveTo>
                  <a:lnTo>
                    <a:pt x="14352134" y="0"/>
                  </a:lnTo>
                  <a:lnTo>
                    <a:pt x="14352134" y="14352134"/>
                  </a:lnTo>
                  <a:lnTo>
                    <a:pt x="0" y="14352134"/>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4332333" y="0"/>
              <a:ext cx="14352134" cy="14352134"/>
            </a:xfrm>
            <a:custGeom>
              <a:avLst/>
              <a:gdLst/>
              <a:ahLst/>
              <a:cxnLst/>
              <a:rect l="l" t="t" r="r" b="b"/>
              <a:pathLst>
                <a:path w="14352134" h="14352134">
                  <a:moveTo>
                    <a:pt x="0" y="0"/>
                  </a:moveTo>
                  <a:lnTo>
                    <a:pt x="14352134" y="0"/>
                  </a:lnTo>
                  <a:lnTo>
                    <a:pt x="14352134" y="14352134"/>
                  </a:lnTo>
                  <a:lnTo>
                    <a:pt x="0" y="14352134"/>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grpSp>
      <p:sp>
        <p:nvSpPr>
          <p:cNvPr id="5" name="Freeform 5"/>
          <p:cNvSpPr/>
          <p:nvPr/>
        </p:nvSpPr>
        <p:spPr>
          <a:xfrm rot="274131">
            <a:off x="1492014" y="1898878"/>
            <a:ext cx="5777972" cy="5777972"/>
          </a:xfrm>
          <a:custGeom>
            <a:avLst/>
            <a:gdLst/>
            <a:ahLst/>
            <a:cxnLst/>
            <a:rect l="l" t="t" r="r" b="b"/>
            <a:pathLst>
              <a:path w="5777972" h="5777972">
                <a:moveTo>
                  <a:pt x="0" y="0"/>
                </a:moveTo>
                <a:lnTo>
                  <a:pt x="5777972" y="0"/>
                </a:lnTo>
                <a:lnTo>
                  <a:pt x="5777972" y="5777973"/>
                </a:lnTo>
                <a:lnTo>
                  <a:pt x="0" y="57779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132128">
            <a:off x="5452006" y="3122365"/>
            <a:ext cx="3766228" cy="1972134"/>
          </a:xfrm>
          <a:custGeom>
            <a:avLst/>
            <a:gdLst/>
            <a:ahLst/>
            <a:cxnLst/>
            <a:rect l="l" t="t" r="r" b="b"/>
            <a:pathLst>
              <a:path w="3766228" h="1972134">
                <a:moveTo>
                  <a:pt x="0" y="0"/>
                </a:moveTo>
                <a:lnTo>
                  <a:pt x="3766228" y="0"/>
                </a:lnTo>
                <a:lnTo>
                  <a:pt x="3766228" y="1972134"/>
                </a:lnTo>
                <a:lnTo>
                  <a:pt x="0" y="19721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9254733" y="4387773"/>
            <a:ext cx="8353167" cy="3154699"/>
            <a:chOff x="0" y="0"/>
            <a:chExt cx="3358473" cy="1268378"/>
          </a:xfrm>
        </p:grpSpPr>
        <p:sp>
          <p:nvSpPr>
            <p:cNvPr id="8" name="Freeform 8"/>
            <p:cNvSpPr/>
            <p:nvPr/>
          </p:nvSpPr>
          <p:spPr>
            <a:xfrm>
              <a:off x="0" y="0"/>
              <a:ext cx="3358473" cy="1268378"/>
            </a:xfrm>
            <a:custGeom>
              <a:avLst/>
              <a:gdLst/>
              <a:ahLst/>
              <a:cxnLst/>
              <a:rect l="l" t="t" r="r" b="b"/>
              <a:pathLst>
                <a:path w="3358473" h="1268378">
                  <a:moveTo>
                    <a:pt x="23171" y="0"/>
                  </a:moveTo>
                  <a:lnTo>
                    <a:pt x="3335303" y="0"/>
                  </a:lnTo>
                  <a:cubicBezTo>
                    <a:pt x="3348100" y="0"/>
                    <a:pt x="3358473" y="10374"/>
                    <a:pt x="3358473" y="23171"/>
                  </a:cubicBezTo>
                  <a:lnTo>
                    <a:pt x="3358473" y="1245207"/>
                  </a:lnTo>
                  <a:cubicBezTo>
                    <a:pt x="3358473" y="1258004"/>
                    <a:pt x="3348100" y="1268378"/>
                    <a:pt x="3335303" y="1268378"/>
                  </a:cubicBezTo>
                  <a:lnTo>
                    <a:pt x="23171" y="1268378"/>
                  </a:lnTo>
                  <a:cubicBezTo>
                    <a:pt x="10374" y="1268378"/>
                    <a:pt x="0" y="1258004"/>
                    <a:pt x="0" y="1245207"/>
                  </a:cubicBezTo>
                  <a:lnTo>
                    <a:pt x="0" y="23171"/>
                  </a:lnTo>
                  <a:cubicBezTo>
                    <a:pt x="0" y="10374"/>
                    <a:pt x="10374" y="0"/>
                    <a:pt x="23171" y="0"/>
                  </a:cubicBezTo>
                  <a:close/>
                </a:path>
              </a:pathLst>
            </a:custGeom>
            <a:solidFill>
              <a:srgbClr val="FFB703"/>
            </a:solidFill>
          </p:spPr>
        </p:sp>
        <p:sp>
          <p:nvSpPr>
            <p:cNvPr id="9" name="TextBox 9"/>
            <p:cNvSpPr txBox="1"/>
            <p:nvPr/>
          </p:nvSpPr>
          <p:spPr>
            <a:xfrm>
              <a:off x="0" y="28575"/>
              <a:ext cx="3358473" cy="1239803"/>
            </a:xfrm>
            <a:prstGeom prst="rect">
              <a:avLst/>
            </a:prstGeom>
          </p:spPr>
          <p:txBody>
            <a:bodyPr lIns="50800" tIns="50800" rIns="50800" bIns="50800" rtlCol="0" anchor="ctr"/>
            <a:lstStyle/>
            <a:p>
              <a:pPr algn="ctr">
                <a:lnSpc>
                  <a:spcPts val="2499"/>
                </a:lnSpc>
              </a:pPr>
              <a:endParaRPr/>
            </a:p>
          </p:txBody>
        </p:sp>
      </p:grpSp>
      <p:grpSp>
        <p:nvGrpSpPr>
          <p:cNvPr id="10" name="Group 10"/>
          <p:cNvGrpSpPr/>
          <p:nvPr/>
        </p:nvGrpSpPr>
        <p:grpSpPr>
          <a:xfrm>
            <a:off x="-1173922" y="9657331"/>
            <a:ext cx="21801584" cy="957083"/>
            <a:chOff x="0" y="0"/>
            <a:chExt cx="5095488" cy="223690"/>
          </a:xfrm>
        </p:grpSpPr>
        <p:sp>
          <p:nvSpPr>
            <p:cNvPr id="11" name="Freeform 11"/>
            <p:cNvSpPr/>
            <p:nvPr/>
          </p:nvSpPr>
          <p:spPr>
            <a:xfrm>
              <a:off x="0" y="0"/>
              <a:ext cx="5095488" cy="223690"/>
            </a:xfrm>
            <a:custGeom>
              <a:avLst/>
              <a:gdLst/>
              <a:ahLst/>
              <a:cxnLst/>
              <a:rect l="l" t="t" r="r" b="b"/>
              <a:pathLst>
                <a:path w="5095488" h="223690">
                  <a:moveTo>
                    <a:pt x="8878" y="0"/>
                  </a:moveTo>
                  <a:lnTo>
                    <a:pt x="5086610" y="0"/>
                  </a:lnTo>
                  <a:cubicBezTo>
                    <a:pt x="5088965" y="0"/>
                    <a:pt x="5091223" y="935"/>
                    <a:pt x="5092888" y="2600"/>
                  </a:cubicBezTo>
                  <a:cubicBezTo>
                    <a:pt x="5094553" y="4265"/>
                    <a:pt x="5095488" y="6523"/>
                    <a:pt x="5095488" y="8878"/>
                  </a:cubicBezTo>
                  <a:lnTo>
                    <a:pt x="5095488" y="214813"/>
                  </a:lnTo>
                  <a:cubicBezTo>
                    <a:pt x="5095488" y="219716"/>
                    <a:pt x="5091513" y="223690"/>
                    <a:pt x="5086610" y="223690"/>
                  </a:cubicBezTo>
                  <a:lnTo>
                    <a:pt x="8878" y="223690"/>
                  </a:lnTo>
                  <a:cubicBezTo>
                    <a:pt x="6523" y="223690"/>
                    <a:pt x="4265" y="222755"/>
                    <a:pt x="2600" y="221090"/>
                  </a:cubicBezTo>
                  <a:cubicBezTo>
                    <a:pt x="935" y="219425"/>
                    <a:pt x="0" y="217167"/>
                    <a:pt x="0" y="214813"/>
                  </a:cubicBezTo>
                  <a:lnTo>
                    <a:pt x="0" y="8878"/>
                  </a:lnTo>
                  <a:cubicBezTo>
                    <a:pt x="0" y="3975"/>
                    <a:pt x="3975" y="0"/>
                    <a:pt x="8878" y="0"/>
                  </a:cubicBezTo>
                  <a:close/>
                </a:path>
              </a:pathLst>
            </a:custGeom>
            <a:solidFill>
              <a:srgbClr val="F8E7C5"/>
            </a:solidFill>
          </p:spPr>
        </p:sp>
        <p:sp>
          <p:nvSpPr>
            <p:cNvPr id="12" name="TextBox 12"/>
            <p:cNvSpPr txBox="1"/>
            <p:nvPr/>
          </p:nvSpPr>
          <p:spPr>
            <a:xfrm>
              <a:off x="0" y="28575"/>
              <a:ext cx="5095488" cy="195115"/>
            </a:xfrm>
            <a:prstGeom prst="rect">
              <a:avLst/>
            </a:prstGeom>
          </p:spPr>
          <p:txBody>
            <a:bodyPr lIns="50800" tIns="50800" rIns="50800" bIns="50800" rtlCol="0" anchor="ctr"/>
            <a:lstStyle/>
            <a:p>
              <a:pPr algn="ctr">
                <a:lnSpc>
                  <a:spcPts val="2499"/>
                </a:lnSpc>
              </a:pPr>
              <a:endParaRPr/>
            </a:p>
          </p:txBody>
        </p:sp>
      </p:grpSp>
      <p:sp>
        <p:nvSpPr>
          <p:cNvPr id="13" name="Freeform 13"/>
          <p:cNvSpPr/>
          <p:nvPr/>
        </p:nvSpPr>
        <p:spPr>
          <a:xfrm>
            <a:off x="-286599" y="6044658"/>
            <a:ext cx="4192529" cy="4408969"/>
          </a:xfrm>
          <a:custGeom>
            <a:avLst/>
            <a:gdLst/>
            <a:ahLst/>
            <a:cxnLst/>
            <a:rect l="l" t="t" r="r" b="b"/>
            <a:pathLst>
              <a:path w="4192529" h="4408969">
                <a:moveTo>
                  <a:pt x="0" y="0"/>
                </a:moveTo>
                <a:lnTo>
                  <a:pt x="4192529" y="0"/>
                </a:lnTo>
                <a:lnTo>
                  <a:pt x="4192529" y="4408969"/>
                </a:lnTo>
                <a:lnTo>
                  <a:pt x="0" y="44089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10463719" y="2531353"/>
            <a:ext cx="7824281" cy="1577079"/>
          </a:xfrm>
          <a:prstGeom prst="rect">
            <a:avLst/>
          </a:prstGeom>
        </p:spPr>
        <p:txBody>
          <a:bodyPr lIns="0" tIns="0" rIns="0" bIns="0" rtlCol="0" anchor="t">
            <a:spAutoFit/>
          </a:bodyPr>
          <a:lstStyle/>
          <a:p>
            <a:pPr algn="l">
              <a:lnSpc>
                <a:spcPts val="12417"/>
              </a:lnSpc>
            </a:pPr>
            <a:r>
              <a:rPr lang="en-US" sz="10348">
                <a:solidFill>
                  <a:srgbClr val="FFFFFF"/>
                </a:solidFill>
                <a:latin typeface="Anton"/>
                <a:ea typeface="Anton"/>
                <a:cs typeface="Anton"/>
                <a:sym typeface="Anton"/>
              </a:rPr>
              <a:t>OBJECTIVE </a:t>
            </a:r>
          </a:p>
        </p:txBody>
      </p:sp>
      <p:sp>
        <p:nvSpPr>
          <p:cNvPr id="15" name="Freeform 15"/>
          <p:cNvSpPr/>
          <p:nvPr/>
        </p:nvSpPr>
        <p:spPr>
          <a:xfrm rot="415908">
            <a:off x="16506328" y="-480463"/>
            <a:ext cx="4080759" cy="4745069"/>
          </a:xfrm>
          <a:custGeom>
            <a:avLst/>
            <a:gdLst/>
            <a:ahLst/>
            <a:cxnLst/>
            <a:rect l="l" t="t" r="r" b="b"/>
            <a:pathLst>
              <a:path w="4080759" h="4745069">
                <a:moveTo>
                  <a:pt x="0" y="0"/>
                </a:moveTo>
                <a:lnTo>
                  <a:pt x="4080759" y="0"/>
                </a:lnTo>
                <a:lnTo>
                  <a:pt x="4080759" y="4745069"/>
                </a:lnTo>
                <a:lnTo>
                  <a:pt x="0" y="47450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rot="925038">
            <a:off x="6893032" y="891788"/>
            <a:ext cx="1895525" cy="1847275"/>
          </a:xfrm>
          <a:custGeom>
            <a:avLst/>
            <a:gdLst/>
            <a:ahLst/>
            <a:cxnLst/>
            <a:rect l="l" t="t" r="r" b="b"/>
            <a:pathLst>
              <a:path w="1895525" h="1847275">
                <a:moveTo>
                  <a:pt x="0" y="0"/>
                </a:moveTo>
                <a:lnTo>
                  <a:pt x="1895525" y="0"/>
                </a:lnTo>
                <a:lnTo>
                  <a:pt x="1895525" y="1847275"/>
                </a:lnTo>
                <a:lnTo>
                  <a:pt x="0" y="184727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rot="179426">
            <a:off x="7147827" y="5468625"/>
            <a:ext cx="2456618" cy="4757534"/>
          </a:xfrm>
          <a:custGeom>
            <a:avLst/>
            <a:gdLst/>
            <a:ahLst/>
            <a:cxnLst/>
            <a:rect l="l" t="t" r="r" b="b"/>
            <a:pathLst>
              <a:path w="2456618" h="4757534">
                <a:moveTo>
                  <a:pt x="0" y="0"/>
                </a:moveTo>
                <a:lnTo>
                  <a:pt x="2456617" y="0"/>
                </a:lnTo>
                <a:lnTo>
                  <a:pt x="2456617" y="4757534"/>
                </a:lnTo>
                <a:lnTo>
                  <a:pt x="0" y="475753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8" name="Freeform 18"/>
          <p:cNvSpPr/>
          <p:nvPr/>
        </p:nvSpPr>
        <p:spPr>
          <a:xfrm rot="62807">
            <a:off x="17099980" y="7025680"/>
            <a:ext cx="1600212" cy="3099001"/>
          </a:xfrm>
          <a:custGeom>
            <a:avLst/>
            <a:gdLst/>
            <a:ahLst/>
            <a:cxnLst/>
            <a:rect l="l" t="t" r="r" b="b"/>
            <a:pathLst>
              <a:path w="1600212" h="3099001">
                <a:moveTo>
                  <a:pt x="0" y="0"/>
                </a:moveTo>
                <a:lnTo>
                  <a:pt x="1600212" y="0"/>
                </a:lnTo>
                <a:lnTo>
                  <a:pt x="1600212" y="3099001"/>
                </a:lnTo>
                <a:lnTo>
                  <a:pt x="0" y="309900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9" name="Freeform 19"/>
          <p:cNvSpPr/>
          <p:nvPr/>
        </p:nvSpPr>
        <p:spPr>
          <a:xfrm rot="-387305">
            <a:off x="13958118" y="788433"/>
            <a:ext cx="2144277" cy="1629651"/>
          </a:xfrm>
          <a:custGeom>
            <a:avLst/>
            <a:gdLst/>
            <a:ahLst/>
            <a:cxnLst/>
            <a:rect l="l" t="t" r="r" b="b"/>
            <a:pathLst>
              <a:path w="2144277" h="1629651">
                <a:moveTo>
                  <a:pt x="0" y="0"/>
                </a:moveTo>
                <a:lnTo>
                  <a:pt x="2144277" y="0"/>
                </a:lnTo>
                <a:lnTo>
                  <a:pt x="2144277" y="1629651"/>
                </a:lnTo>
                <a:lnTo>
                  <a:pt x="0" y="162965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0" name="Freeform 20"/>
          <p:cNvSpPr/>
          <p:nvPr/>
        </p:nvSpPr>
        <p:spPr>
          <a:xfrm rot="-585534">
            <a:off x="338118" y="689020"/>
            <a:ext cx="2405890" cy="1828477"/>
          </a:xfrm>
          <a:custGeom>
            <a:avLst/>
            <a:gdLst/>
            <a:ahLst/>
            <a:cxnLst/>
            <a:rect l="l" t="t" r="r" b="b"/>
            <a:pathLst>
              <a:path w="2405890" h="1828477">
                <a:moveTo>
                  <a:pt x="0" y="0"/>
                </a:moveTo>
                <a:lnTo>
                  <a:pt x="2405891" y="0"/>
                </a:lnTo>
                <a:lnTo>
                  <a:pt x="2405891" y="1828477"/>
                </a:lnTo>
                <a:lnTo>
                  <a:pt x="0" y="182847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1" name="Freeform 21"/>
          <p:cNvSpPr/>
          <p:nvPr/>
        </p:nvSpPr>
        <p:spPr>
          <a:xfrm>
            <a:off x="11304254" y="7542472"/>
            <a:ext cx="4614696" cy="3431656"/>
          </a:xfrm>
          <a:custGeom>
            <a:avLst/>
            <a:gdLst/>
            <a:ahLst/>
            <a:cxnLst/>
            <a:rect l="l" t="t" r="r" b="b"/>
            <a:pathLst>
              <a:path w="4614696" h="3431656">
                <a:moveTo>
                  <a:pt x="0" y="0"/>
                </a:moveTo>
                <a:lnTo>
                  <a:pt x="4614697" y="0"/>
                </a:lnTo>
                <a:lnTo>
                  <a:pt x="4614697" y="3431656"/>
                </a:lnTo>
                <a:lnTo>
                  <a:pt x="0" y="343165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2" name="TextBox 22"/>
          <p:cNvSpPr txBox="1"/>
          <p:nvPr/>
        </p:nvSpPr>
        <p:spPr>
          <a:xfrm>
            <a:off x="9435019" y="4730714"/>
            <a:ext cx="7992597" cy="3778602"/>
          </a:xfrm>
          <a:prstGeom prst="rect">
            <a:avLst/>
          </a:prstGeom>
        </p:spPr>
        <p:txBody>
          <a:bodyPr lIns="0" tIns="0" rIns="0" bIns="0" rtlCol="0" anchor="t">
            <a:spAutoFit/>
          </a:bodyPr>
          <a:lstStyle/>
          <a:p>
            <a:pPr algn="l">
              <a:lnSpc>
                <a:spcPts val="3372"/>
              </a:lnSpc>
            </a:pPr>
            <a:r>
              <a:rPr lang="en-US" sz="2498" b="1">
                <a:solidFill>
                  <a:srgbClr val="000000"/>
                </a:solidFill>
                <a:latin typeface="Poppins Medium"/>
                <a:ea typeface="Poppins Medium"/>
                <a:cs typeface="Poppins Medium"/>
                <a:sym typeface="Poppins Medium"/>
              </a:rPr>
              <a:t>The objective of mutual funds is to pool money from investors and invest in diversified assets like stocks, bonds, or money market instruments to generate returns based on risk appetite and investment goals while ensuring professional management and liquidity.</a:t>
            </a:r>
          </a:p>
          <a:p>
            <a:pPr algn="l">
              <a:lnSpc>
                <a:spcPts val="3372"/>
              </a:lnSpc>
            </a:pPr>
            <a:endParaRPr lang="en-US" sz="2498" b="1">
              <a:solidFill>
                <a:srgbClr val="000000"/>
              </a:solidFill>
              <a:latin typeface="Poppins Medium"/>
              <a:ea typeface="Poppins Medium"/>
              <a:cs typeface="Poppins Medium"/>
              <a:sym typeface="Poppins Medium"/>
            </a:endParaRPr>
          </a:p>
          <a:p>
            <a:pPr algn="l">
              <a:lnSpc>
                <a:spcPts val="3372"/>
              </a:lnSpc>
            </a:pPr>
            <a:endParaRPr lang="en-US" sz="2498" b="1">
              <a:solidFill>
                <a:srgbClr val="000000"/>
              </a:solidFill>
              <a:latin typeface="Poppins Medium"/>
              <a:ea typeface="Poppins Medium"/>
              <a:cs typeface="Poppins Medium"/>
              <a:sym typeface="Poppins Medium"/>
            </a:endParaRPr>
          </a:p>
          <a:p>
            <a:pPr algn="l">
              <a:lnSpc>
                <a:spcPts val="3372"/>
              </a:lnSpc>
            </a:pPr>
            <a:endParaRPr lang="en-US" sz="2498" b="1">
              <a:solidFill>
                <a:srgbClr val="000000"/>
              </a:solidFill>
              <a:latin typeface="Poppins Medium"/>
              <a:ea typeface="Poppins Medium"/>
              <a:cs typeface="Poppins Medium"/>
              <a:sym typeface="Poppins Medium"/>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8351"/>
        </a:solidFill>
        <a:effectLst/>
      </p:bgPr>
    </p:bg>
    <p:spTree>
      <p:nvGrpSpPr>
        <p:cNvPr id="1" name=""/>
        <p:cNvGrpSpPr/>
        <p:nvPr/>
      </p:nvGrpSpPr>
      <p:grpSpPr>
        <a:xfrm>
          <a:off x="0" y="0"/>
          <a:ext cx="0" cy="0"/>
          <a:chOff x="0" y="0"/>
          <a:chExt cx="0" cy="0"/>
        </a:xfrm>
      </p:grpSpPr>
      <p:sp>
        <p:nvSpPr>
          <p:cNvPr id="2" name="Freeform 2"/>
          <p:cNvSpPr/>
          <p:nvPr/>
        </p:nvSpPr>
        <p:spPr>
          <a:xfrm>
            <a:off x="574521" y="1820771"/>
            <a:ext cx="17138959" cy="7824504"/>
          </a:xfrm>
          <a:custGeom>
            <a:avLst/>
            <a:gdLst/>
            <a:ahLst/>
            <a:cxnLst/>
            <a:rect l="l" t="t" r="r" b="b"/>
            <a:pathLst>
              <a:path w="17138959" h="7824504">
                <a:moveTo>
                  <a:pt x="0" y="0"/>
                </a:moveTo>
                <a:lnTo>
                  <a:pt x="17138958" y="0"/>
                </a:lnTo>
                <a:lnTo>
                  <a:pt x="17138958" y="7824503"/>
                </a:lnTo>
                <a:lnTo>
                  <a:pt x="0" y="7824503"/>
                </a:lnTo>
                <a:lnTo>
                  <a:pt x="0" y="0"/>
                </a:lnTo>
                <a:close/>
              </a:path>
            </a:pathLst>
          </a:custGeom>
          <a:blipFill>
            <a:blip r:embed="rId2"/>
            <a:stretch>
              <a:fillRect l="-26878" t="-2722" r="-26878"/>
            </a:stretch>
          </a:blipFill>
        </p:spPr>
      </p:sp>
      <p:sp>
        <p:nvSpPr>
          <p:cNvPr id="3" name="TextBox 3"/>
          <p:cNvSpPr txBox="1"/>
          <p:nvPr/>
        </p:nvSpPr>
        <p:spPr>
          <a:xfrm>
            <a:off x="1776670" y="2041177"/>
            <a:ext cx="14734659" cy="7935568"/>
          </a:xfrm>
          <a:prstGeom prst="rect">
            <a:avLst/>
          </a:prstGeom>
        </p:spPr>
        <p:txBody>
          <a:bodyPr lIns="0" tIns="0" rIns="0" bIns="0" rtlCol="0" anchor="t">
            <a:spAutoFit/>
          </a:bodyPr>
          <a:lstStyle/>
          <a:p>
            <a:pPr algn="ctr">
              <a:lnSpc>
                <a:spcPts val="5706"/>
              </a:lnSpc>
            </a:pPr>
            <a:r>
              <a:rPr lang="en-US" sz="4076" i="1" u="sng">
                <a:solidFill>
                  <a:srgbClr val="000000"/>
                </a:solidFill>
                <a:latin typeface="Anton Italics"/>
                <a:ea typeface="Anton Italics"/>
                <a:cs typeface="Anton Italics"/>
                <a:sym typeface="Anton Italics"/>
              </a:rPr>
              <a:t>Diversified Investment</a:t>
            </a:r>
            <a:r>
              <a:rPr lang="en-US" sz="4076">
                <a:solidFill>
                  <a:srgbClr val="000000"/>
                </a:solidFill>
                <a:latin typeface="Anton"/>
                <a:ea typeface="Anton"/>
                <a:cs typeface="Anton"/>
                <a:sym typeface="Anton"/>
              </a:rPr>
              <a:t> – Reduces risk by spreading investments across assets.</a:t>
            </a:r>
          </a:p>
          <a:p>
            <a:pPr algn="ctr">
              <a:lnSpc>
                <a:spcPts val="5706"/>
              </a:lnSpc>
            </a:pPr>
            <a:r>
              <a:rPr lang="en-US" sz="4076" i="1" u="sng">
                <a:solidFill>
                  <a:srgbClr val="000000"/>
                </a:solidFill>
                <a:latin typeface="Anton Italics"/>
                <a:ea typeface="Anton Italics"/>
                <a:cs typeface="Anton Italics"/>
                <a:sym typeface="Anton Italics"/>
              </a:rPr>
              <a:t>Professional Management</a:t>
            </a:r>
            <a:r>
              <a:rPr lang="en-US" sz="4076">
                <a:solidFill>
                  <a:srgbClr val="000000"/>
                </a:solidFill>
                <a:latin typeface="Anton"/>
                <a:ea typeface="Anton"/>
                <a:cs typeface="Anton"/>
                <a:sym typeface="Anton"/>
              </a:rPr>
              <a:t> – Experts handle fund decisions for better returns.</a:t>
            </a:r>
          </a:p>
          <a:p>
            <a:pPr algn="ctr">
              <a:lnSpc>
                <a:spcPts val="5706"/>
              </a:lnSpc>
            </a:pPr>
            <a:r>
              <a:rPr lang="en-US" sz="4076" i="1" u="sng">
                <a:solidFill>
                  <a:srgbClr val="000000"/>
                </a:solidFill>
                <a:latin typeface="Anton Italics"/>
                <a:ea typeface="Anton Italics"/>
                <a:cs typeface="Anton Italics"/>
                <a:sym typeface="Anton Italics"/>
              </a:rPr>
              <a:t>Liquidity &amp; Flexibility</a:t>
            </a:r>
            <a:r>
              <a:rPr lang="en-US" sz="4076">
                <a:solidFill>
                  <a:srgbClr val="000000"/>
                </a:solidFill>
                <a:latin typeface="Anton"/>
                <a:ea typeface="Anton"/>
                <a:cs typeface="Anton"/>
                <a:sym typeface="Anton"/>
              </a:rPr>
              <a:t> – Easy to buy/sell units compared to traditional investments.</a:t>
            </a:r>
          </a:p>
          <a:p>
            <a:pPr algn="ctr">
              <a:lnSpc>
                <a:spcPts val="5706"/>
              </a:lnSpc>
            </a:pPr>
            <a:r>
              <a:rPr lang="en-US" sz="4076" i="1" u="sng">
                <a:solidFill>
                  <a:srgbClr val="000000"/>
                </a:solidFill>
                <a:latin typeface="Anton Italics"/>
                <a:ea typeface="Anton Italics"/>
                <a:cs typeface="Anton Italics"/>
                <a:sym typeface="Anton Italics"/>
              </a:rPr>
              <a:t>Ideal for All Investors</a:t>
            </a:r>
            <a:r>
              <a:rPr lang="en-US" sz="4076">
                <a:solidFill>
                  <a:srgbClr val="000000"/>
                </a:solidFill>
                <a:latin typeface="Anton"/>
                <a:ea typeface="Anton"/>
                <a:cs typeface="Anton"/>
                <a:sym typeface="Anton"/>
              </a:rPr>
              <a:t> – Suitable for both beginners and experienced investors.</a:t>
            </a:r>
          </a:p>
          <a:p>
            <a:pPr algn="ctr">
              <a:lnSpc>
                <a:spcPts val="5706"/>
              </a:lnSpc>
            </a:pPr>
            <a:r>
              <a:rPr lang="en-US" sz="4076" i="1" u="sng">
                <a:solidFill>
                  <a:srgbClr val="000000"/>
                </a:solidFill>
                <a:latin typeface="Anton Italics"/>
                <a:ea typeface="Anton Italics"/>
                <a:cs typeface="Anton Italics"/>
                <a:sym typeface="Anton Italics"/>
              </a:rPr>
              <a:t>Wealth Creation</a:t>
            </a:r>
            <a:r>
              <a:rPr lang="en-US" sz="4076">
                <a:solidFill>
                  <a:srgbClr val="000000"/>
                </a:solidFill>
                <a:latin typeface="Anton"/>
                <a:ea typeface="Anton"/>
                <a:cs typeface="Anton"/>
                <a:sym typeface="Anton"/>
              </a:rPr>
              <a:t> – Helps in long-term financial growth and goal achievement.</a:t>
            </a:r>
          </a:p>
          <a:p>
            <a:pPr algn="ctr">
              <a:lnSpc>
                <a:spcPts val="5706"/>
              </a:lnSpc>
            </a:pPr>
            <a:endParaRPr lang="en-US" sz="4076">
              <a:solidFill>
                <a:srgbClr val="000000"/>
              </a:solidFill>
              <a:latin typeface="Anton"/>
              <a:ea typeface="Anton"/>
              <a:cs typeface="Anton"/>
              <a:sym typeface="Anton"/>
            </a:endParaRPr>
          </a:p>
        </p:txBody>
      </p:sp>
      <p:sp>
        <p:nvSpPr>
          <p:cNvPr id="4" name="Freeform 4"/>
          <p:cNvSpPr/>
          <p:nvPr/>
        </p:nvSpPr>
        <p:spPr>
          <a:xfrm>
            <a:off x="15794458" y="236629"/>
            <a:ext cx="1919021" cy="1880747"/>
          </a:xfrm>
          <a:custGeom>
            <a:avLst/>
            <a:gdLst/>
            <a:ahLst/>
            <a:cxnLst/>
            <a:rect l="l" t="t" r="r" b="b"/>
            <a:pathLst>
              <a:path w="1919021" h="1880747">
                <a:moveTo>
                  <a:pt x="0" y="0"/>
                </a:moveTo>
                <a:lnTo>
                  <a:pt x="1919021" y="0"/>
                </a:lnTo>
                <a:lnTo>
                  <a:pt x="1919021" y="1880748"/>
                </a:lnTo>
                <a:lnTo>
                  <a:pt x="0" y="18807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78725" y="236629"/>
            <a:ext cx="2814851" cy="2057400"/>
          </a:xfrm>
          <a:custGeom>
            <a:avLst/>
            <a:gdLst/>
            <a:ahLst/>
            <a:cxnLst/>
            <a:rect l="l" t="t" r="r" b="b"/>
            <a:pathLst>
              <a:path w="2814851" h="2057400">
                <a:moveTo>
                  <a:pt x="0" y="0"/>
                </a:moveTo>
                <a:lnTo>
                  <a:pt x="2814850" y="0"/>
                </a:lnTo>
                <a:lnTo>
                  <a:pt x="2814850"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5595997" y="8457057"/>
            <a:ext cx="2315944" cy="2376435"/>
          </a:xfrm>
          <a:custGeom>
            <a:avLst/>
            <a:gdLst/>
            <a:ahLst/>
            <a:cxnLst/>
            <a:rect l="l" t="t" r="r" b="b"/>
            <a:pathLst>
              <a:path w="2315944" h="2376435">
                <a:moveTo>
                  <a:pt x="0" y="0"/>
                </a:moveTo>
                <a:lnTo>
                  <a:pt x="2315944" y="0"/>
                </a:lnTo>
                <a:lnTo>
                  <a:pt x="2315944" y="2376435"/>
                </a:lnTo>
                <a:lnTo>
                  <a:pt x="0" y="23764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385177" y="8457057"/>
            <a:ext cx="2782987" cy="1922791"/>
          </a:xfrm>
          <a:custGeom>
            <a:avLst/>
            <a:gdLst/>
            <a:ahLst/>
            <a:cxnLst/>
            <a:rect l="l" t="t" r="r" b="b"/>
            <a:pathLst>
              <a:path w="2782987" h="1922791">
                <a:moveTo>
                  <a:pt x="0" y="0"/>
                </a:moveTo>
                <a:lnTo>
                  <a:pt x="2782987" y="0"/>
                </a:lnTo>
                <a:lnTo>
                  <a:pt x="2782987" y="1922790"/>
                </a:lnTo>
                <a:lnTo>
                  <a:pt x="0" y="1922790"/>
                </a:lnTo>
                <a:lnTo>
                  <a:pt x="0" y="0"/>
                </a:lnTo>
                <a:close/>
              </a:path>
            </a:pathLst>
          </a:custGeom>
          <a:blipFill>
            <a:blip r:embed="rId9">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5675397" y="-200025"/>
            <a:ext cx="7594317" cy="1792054"/>
          </a:xfrm>
          <a:prstGeom prst="rect">
            <a:avLst/>
          </a:prstGeom>
        </p:spPr>
        <p:txBody>
          <a:bodyPr lIns="0" tIns="0" rIns="0" bIns="0" rtlCol="0" anchor="t">
            <a:spAutoFit/>
          </a:bodyPr>
          <a:lstStyle/>
          <a:p>
            <a:pPr algn="ctr">
              <a:lnSpc>
                <a:spcPts val="14625"/>
              </a:lnSpc>
            </a:pPr>
            <a:r>
              <a:rPr lang="en-US" sz="10446" b="1" u="sng">
                <a:solidFill>
                  <a:srgbClr val="000000"/>
                </a:solidFill>
                <a:latin typeface="Canva Sans Bold"/>
                <a:ea typeface="Canva Sans Bold"/>
                <a:cs typeface="Canva Sans Bold"/>
                <a:sym typeface="Canva Sans Bold"/>
              </a:rPr>
              <a:t>Conclusion </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8351"/>
        </a:solidFill>
        <a:effectLst/>
      </p:bgPr>
    </p:bg>
    <p:spTree>
      <p:nvGrpSpPr>
        <p:cNvPr id="1" name=""/>
        <p:cNvGrpSpPr/>
        <p:nvPr/>
      </p:nvGrpSpPr>
      <p:grpSpPr>
        <a:xfrm>
          <a:off x="0" y="0"/>
          <a:ext cx="0" cy="0"/>
          <a:chOff x="0" y="0"/>
          <a:chExt cx="0" cy="0"/>
        </a:xfrm>
      </p:grpSpPr>
      <p:grpSp>
        <p:nvGrpSpPr>
          <p:cNvPr id="2" name="Group 2"/>
          <p:cNvGrpSpPr/>
          <p:nvPr/>
        </p:nvGrpSpPr>
        <p:grpSpPr>
          <a:xfrm>
            <a:off x="-1612675" y="-477100"/>
            <a:ext cx="21513350" cy="10764100"/>
            <a:chOff x="0" y="0"/>
            <a:chExt cx="28684467" cy="14352134"/>
          </a:xfrm>
        </p:grpSpPr>
        <p:sp>
          <p:nvSpPr>
            <p:cNvPr id="3" name="Freeform 3"/>
            <p:cNvSpPr/>
            <p:nvPr/>
          </p:nvSpPr>
          <p:spPr>
            <a:xfrm>
              <a:off x="0" y="0"/>
              <a:ext cx="14352134" cy="14352134"/>
            </a:xfrm>
            <a:custGeom>
              <a:avLst/>
              <a:gdLst/>
              <a:ahLst/>
              <a:cxnLst/>
              <a:rect l="l" t="t" r="r" b="b"/>
              <a:pathLst>
                <a:path w="14352134" h="14352134">
                  <a:moveTo>
                    <a:pt x="0" y="0"/>
                  </a:moveTo>
                  <a:lnTo>
                    <a:pt x="14352134" y="0"/>
                  </a:lnTo>
                  <a:lnTo>
                    <a:pt x="14352134" y="14352134"/>
                  </a:lnTo>
                  <a:lnTo>
                    <a:pt x="0" y="14352134"/>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4332333" y="0"/>
              <a:ext cx="14352134" cy="14352134"/>
            </a:xfrm>
            <a:custGeom>
              <a:avLst/>
              <a:gdLst/>
              <a:ahLst/>
              <a:cxnLst/>
              <a:rect l="l" t="t" r="r" b="b"/>
              <a:pathLst>
                <a:path w="14352134" h="14352134">
                  <a:moveTo>
                    <a:pt x="0" y="0"/>
                  </a:moveTo>
                  <a:lnTo>
                    <a:pt x="14352134" y="0"/>
                  </a:lnTo>
                  <a:lnTo>
                    <a:pt x="14352134" y="14352134"/>
                  </a:lnTo>
                  <a:lnTo>
                    <a:pt x="0" y="14352134"/>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grpSp>
      <p:sp>
        <p:nvSpPr>
          <p:cNvPr id="5" name="TextBox 5"/>
          <p:cNvSpPr txBox="1"/>
          <p:nvPr/>
        </p:nvSpPr>
        <p:spPr>
          <a:xfrm>
            <a:off x="2982946" y="1028700"/>
            <a:ext cx="12322109" cy="3173962"/>
          </a:xfrm>
          <a:prstGeom prst="rect">
            <a:avLst/>
          </a:prstGeom>
        </p:spPr>
        <p:txBody>
          <a:bodyPr lIns="0" tIns="0" rIns="0" bIns="0" rtlCol="0" anchor="t">
            <a:spAutoFit/>
          </a:bodyPr>
          <a:lstStyle/>
          <a:p>
            <a:pPr algn="ctr">
              <a:lnSpc>
                <a:spcPts val="25058"/>
              </a:lnSpc>
            </a:pPr>
            <a:r>
              <a:rPr lang="en-US" sz="20882">
                <a:solidFill>
                  <a:srgbClr val="FFFFFF"/>
                </a:solidFill>
                <a:latin typeface="Anton"/>
                <a:ea typeface="Anton"/>
                <a:cs typeface="Anton"/>
                <a:sym typeface="Anton"/>
              </a:rPr>
              <a:t>THANK YOU </a:t>
            </a:r>
          </a:p>
        </p:txBody>
      </p:sp>
      <p:grpSp>
        <p:nvGrpSpPr>
          <p:cNvPr id="6" name="Group 6"/>
          <p:cNvGrpSpPr/>
          <p:nvPr/>
        </p:nvGrpSpPr>
        <p:grpSpPr>
          <a:xfrm>
            <a:off x="-1173922" y="9657331"/>
            <a:ext cx="21801584" cy="957083"/>
            <a:chOff x="0" y="0"/>
            <a:chExt cx="5095488" cy="223690"/>
          </a:xfrm>
        </p:grpSpPr>
        <p:sp>
          <p:nvSpPr>
            <p:cNvPr id="7" name="Freeform 7"/>
            <p:cNvSpPr/>
            <p:nvPr/>
          </p:nvSpPr>
          <p:spPr>
            <a:xfrm>
              <a:off x="0" y="0"/>
              <a:ext cx="5095488" cy="223690"/>
            </a:xfrm>
            <a:custGeom>
              <a:avLst/>
              <a:gdLst/>
              <a:ahLst/>
              <a:cxnLst/>
              <a:rect l="l" t="t" r="r" b="b"/>
              <a:pathLst>
                <a:path w="5095488" h="223690">
                  <a:moveTo>
                    <a:pt x="8878" y="0"/>
                  </a:moveTo>
                  <a:lnTo>
                    <a:pt x="5086610" y="0"/>
                  </a:lnTo>
                  <a:cubicBezTo>
                    <a:pt x="5088965" y="0"/>
                    <a:pt x="5091223" y="935"/>
                    <a:pt x="5092888" y="2600"/>
                  </a:cubicBezTo>
                  <a:cubicBezTo>
                    <a:pt x="5094553" y="4265"/>
                    <a:pt x="5095488" y="6523"/>
                    <a:pt x="5095488" y="8878"/>
                  </a:cubicBezTo>
                  <a:lnTo>
                    <a:pt x="5095488" y="214813"/>
                  </a:lnTo>
                  <a:cubicBezTo>
                    <a:pt x="5095488" y="219716"/>
                    <a:pt x="5091513" y="223690"/>
                    <a:pt x="5086610" y="223690"/>
                  </a:cubicBezTo>
                  <a:lnTo>
                    <a:pt x="8878" y="223690"/>
                  </a:lnTo>
                  <a:cubicBezTo>
                    <a:pt x="6523" y="223690"/>
                    <a:pt x="4265" y="222755"/>
                    <a:pt x="2600" y="221090"/>
                  </a:cubicBezTo>
                  <a:cubicBezTo>
                    <a:pt x="935" y="219425"/>
                    <a:pt x="0" y="217167"/>
                    <a:pt x="0" y="214813"/>
                  </a:cubicBezTo>
                  <a:lnTo>
                    <a:pt x="0" y="8878"/>
                  </a:lnTo>
                  <a:cubicBezTo>
                    <a:pt x="0" y="3975"/>
                    <a:pt x="3975" y="0"/>
                    <a:pt x="8878" y="0"/>
                  </a:cubicBezTo>
                  <a:close/>
                </a:path>
              </a:pathLst>
            </a:custGeom>
            <a:solidFill>
              <a:srgbClr val="F8E7C5"/>
            </a:solidFill>
          </p:spPr>
        </p:sp>
        <p:sp>
          <p:nvSpPr>
            <p:cNvPr id="8" name="TextBox 8"/>
            <p:cNvSpPr txBox="1"/>
            <p:nvPr/>
          </p:nvSpPr>
          <p:spPr>
            <a:xfrm>
              <a:off x="0" y="28575"/>
              <a:ext cx="5095488" cy="195115"/>
            </a:xfrm>
            <a:prstGeom prst="rect">
              <a:avLst/>
            </a:prstGeom>
          </p:spPr>
          <p:txBody>
            <a:bodyPr lIns="50800" tIns="50800" rIns="50800" bIns="50800" rtlCol="0" anchor="ctr"/>
            <a:lstStyle/>
            <a:p>
              <a:pPr algn="ctr">
                <a:lnSpc>
                  <a:spcPts val="2499"/>
                </a:lnSpc>
              </a:pPr>
              <a:endParaRPr/>
            </a:p>
          </p:txBody>
        </p:sp>
      </p:grpSp>
      <p:sp>
        <p:nvSpPr>
          <p:cNvPr id="9" name="Freeform 9"/>
          <p:cNvSpPr/>
          <p:nvPr/>
        </p:nvSpPr>
        <p:spPr>
          <a:xfrm>
            <a:off x="10848433" y="3517240"/>
            <a:ext cx="8195595" cy="7018409"/>
          </a:xfrm>
          <a:custGeom>
            <a:avLst/>
            <a:gdLst/>
            <a:ahLst/>
            <a:cxnLst/>
            <a:rect l="l" t="t" r="r" b="b"/>
            <a:pathLst>
              <a:path w="8195595" h="7018409">
                <a:moveTo>
                  <a:pt x="0" y="0"/>
                </a:moveTo>
                <a:lnTo>
                  <a:pt x="8195595" y="0"/>
                </a:lnTo>
                <a:lnTo>
                  <a:pt x="8195595" y="7018409"/>
                </a:lnTo>
                <a:lnTo>
                  <a:pt x="0" y="7018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13336" y="3393179"/>
            <a:ext cx="7972284" cy="7464956"/>
          </a:xfrm>
          <a:custGeom>
            <a:avLst/>
            <a:gdLst/>
            <a:ahLst/>
            <a:cxnLst/>
            <a:rect l="l" t="t" r="r" b="b"/>
            <a:pathLst>
              <a:path w="7972284" h="7464956">
                <a:moveTo>
                  <a:pt x="0" y="0"/>
                </a:moveTo>
                <a:lnTo>
                  <a:pt x="7972284" y="0"/>
                </a:lnTo>
                <a:lnTo>
                  <a:pt x="7972284" y="7464956"/>
                </a:lnTo>
                <a:lnTo>
                  <a:pt x="0" y="74649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6253153" y="5783294"/>
            <a:ext cx="4813619" cy="4752355"/>
          </a:xfrm>
          <a:custGeom>
            <a:avLst/>
            <a:gdLst/>
            <a:ahLst/>
            <a:cxnLst/>
            <a:rect l="l" t="t" r="r" b="b"/>
            <a:pathLst>
              <a:path w="4813619" h="4752355">
                <a:moveTo>
                  <a:pt x="0" y="0"/>
                </a:moveTo>
                <a:lnTo>
                  <a:pt x="4813619" y="0"/>
                </a:lnTo>
                <a:lnTo>
                  <a:pt x="4813619" y="4752355"/>
                </a:lnTo>
                <a:lnTo>
                  <a:pt x="0" y="47523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925038">
            <a:off x="1645070" y="1708132"/>
            <a:ext cx="1895525" cy="1847275"/>
          </a:xfrm>
          <a:custGeom>
            <a:avLst/>
            <a:gdLst/>
            <a:ahLst/>
            <a:cxnLst/>
            <a:rect l="l" t="t" r="r" b="b"/>
            <a:pathLst>
              <a:path w="1895525" h="1847275">
                <a:moveTo>
                  <a:pt x="0" y="0"/>
                </a:moveTo>
                <a:lnTo>
                  <a:pt x="1895525" y="0"/>
                </a:lnTo>
                <a:lnTo>
                  <a:pt x="1895525" y="1847275"/>
                </a:lnTo>
                <a:lnTo>
                  <a:pt x="0" y="184727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rot="206449">
            <a:off x="14604074" y="655609"/>
            <a:ext cx="2603519" cy="2347901"/>
          </a:xfrm>
          <a:custGeom>
            <a:avLst/>
            <a:gdLst/>
            <a:ahLst/>
            <a:cxnLst/>
            <a:rect l="l" t="t" r="r" b="b"/>
            <a:pathLst>
              <a:path w="2603519" h="2347901">
                <a:moveTo>
                  <a:pt x="0" y="0"/>
                </a:moveTo>
                <a:lnTo>
                  <a:pt x="2603520" y="0"/>
                </a:lnTo>
                <a:lnTo>
                  <a:pt x="2603520" y="2347901"/>
                </a:lnTo>
                <a:lnTo>
                  <a:pt x="0" y="234790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rot="-387305">
            <a:off x="17329399" y="1338251"/>
            <a:ext cx="1772339" cy="1346977"/>
          </a:xfrm>
          <a:custGeom>
            <a:avLst/>
            <a:gdLst/>
            <a:ahLst/>
            <a:cxnLst/>
            <a:rect l="l" t="t" r="r" b="b"/>
            <a:pathLst>
              <a:path w="1772339" h="1346977">
                <a:moveTo>
                  <a:pt x="0" y="0"/>
                </a:moveTo>
                <a:lnTo>
                  <a:pt x="1772338" y="0"/>
                </a:lnTo>
                <a:lnTo>
                  <a:pt x="1772338" y="1346977"/>
                </a:lnTo>
                <a:lnTo>
                  <a:pt x="0" y="134697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Freeform 15"/>
          <p:cNvSpPr/>
          <p:nvPr/>
        </p:nvSpPr>
        <p:spPr>
          <a:xfrm rot="-387305">
            <a:off x="-551631" y="1451191"/>
            <a:ext cx="1772339" cy="1346977"/>
          </a:xfrm>
          <a:custGeom>
            <a:avLst/>
            <a:gdLst/>
            <a:ahLst/>
            <a:cxnLst/>
            <a:rect l="l" t="t" r="r" b="b"/>
            <a:pathLst>
              <a:path w="1772339" h="1346977">
                <a:moveTo>
                  <a:pt x="0" y="0"/>
                </a:moveTo>
                <a:lnTo>
                  <a:pt x="1772339" y="0"/>
                </a:lnTo>
                <a:lnTo>
                  <a:pt x="1772339" y="1346977"/>
                </a:lnTo>
                <a:lnTo>
                  <a:pt x="0" y="134697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Yellow Illustrative Financial Management Presentation</dc:title>
  <cp:lastModifiedBy>ashok.kumar032187@gmail.com</cp:lastModifiedBy>
  <cp:revision>2</cp:revision>
  <dcterms:created xsi:type="dcterms:W3CDTF">2006-08-16T00:00:00Z</dcterms:created>
  <dcterms:modified xsi:type="dcterms:W3CDTF">2025-02-11T12:57:12Z</dcterms:modified>
  <dc:identifier>DAGezBZ55lo</dc:identifier>
</cp:coreProperties>
</file>